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</p:sldMasterIdLst>
  <p:sldIdLst>
    <p:sldId id="512" r:id="rId2"/>
    <p:sldId id="517" r:id="rId3"/>
    <p:sldId id="511" r:id="rId4"/>
    <p:sldId id="279" r:id="rId5"/>
    <p:sldId id="274" r:id="rId6"/>
    <p:sldId id="275" r:id="rId7"/>
    <p:sldId id="527" r:id="rId8"/>
    <p:sldId id="528" r:id="rId9"/>
    <p:sldId id="256" r:id="rId10"/>
    <p:sldId id="518" r:id="rId11"/>
    <p:sldId id="519" r:id="rId12"/>
    <p:sldId id="525" r:id="rId13"/>
    <p:sldId id="535" r:id="rId14"/>
    <p:sldId id="526" r:id="rId15"/>
    <p:sldId id="521" r:id="rId16"/>
    <p:sldId id="523" r:id="rId17"/>
    <p:sldId id="529" r:id="rId18"/>
    <p:sldId id="530" r:id="rId19"/>
    <p:sldId id="531" r:id="rId20"/>
    <p:sldId id="532" r:id="rId21"/>
    <p:sldId id="533" r:id="rId22"/>
    <p:sldId id="53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5D57"/>
    <a:srgbClr val="FDAF17"/>
    <a:srgbClr val="33CC33"/>
    <a:srgbClr val="FAF8AA"/>
    <a:srgbClr val="F5F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F0DAF0-8D55-4D72-935C-03AEAA2A4A4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F1323DE-8EF3-4CF2-81AF-46DF0CF75CA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357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DAF0-8D55-4D72-935C-03AEAA2A4A4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23DE-8EF3-4CF2-81AF-46DF0CF75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0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DAF0-8D55-4D72-935C-03AEAA2A4A4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23DE-8EF3-4CF2-81AF-46DF0CF75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0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DAF0-8D55-4D72-935C-03AEAA2A4A4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23DE-8EF3-4CF2-81AF-46DF0CF75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6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DAF0-8D55-4D72-935C-03AEAA2A4A4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23DE-8EF3-4CF2-81AF-46DF0CF75C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38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DAF0-8D55-4D72-935C-03AEAA2A4A4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23DE-8EF3-4CF2-81AF-46DF0CF75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70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DAF0-8D55-4D72-935C-03AEAA2A4A4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23DE-8EF3-4CF2-81AF-46DF0CF75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42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DAF0-8D55-4D72-935C-03AEAA2A4A4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23DE-8EF3-4CF2-81AF-46DF0CF75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7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DAF0-8D55-4D72-935C-03AEAA2A4A4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23DE-8EF3-4CF2-81AF-46DF0CF75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4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DAF0-8D55-4D72-935C-03AEAA2A4A4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23DE-8EF3-4CF2-81AF-46DF0CF75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4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DAF0-8D55-4D72-935C-03AEAA2A4A4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23DE-8EF3-4CF2-81AF-46DF0CF75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06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6F0DAF0-8D55-4D72-935C-03AEAA2A4A4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F1323DE-8EF3-4CF2-81AF-46DF0CF75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dwinllarkin.blogspot.com/2013/01/the-safety-net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rilliumfamily.org/trillium-news/take-action-support-oregon-youth-experiencing-a-mental-health-crisi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25581-stock-market-graph-up-transparent-imag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1667E-4AE3-489A-BAEC-581118639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0" y="640834"/>
            <a:ext cx="11702642" cy="561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68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43281" y="243281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38C70-0F51-491E-8BB7-EC35F603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61" y="366320"/>
            <a:ext cx="11190913" cy="917196"/>
          </a:xfrm>
        </p:spPr>
        <p:txBody>
          <a:bodyPr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Un-Affordable Health Insurance Be a </a:t>
            </a:r>
            <a:br>
              <a:rPr lang="en-US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Safety Net?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B92B-C8AD-45DC-A96C-913292F6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62" y="1434518"/>
            <a:ext cx="7810151" cy="2796823"/>
          </a:xfrm>
        </p:spPr>
        <p:txBody>
          <a:bodyPr>
            <a:noAutofit/>
          </a:bodyPr>
          <a:lstStyle/>
          <a:p>
            <a:pPr marL="10287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 #1 Actual client</a:t>
            </a:r>
          </a:p>
          <a:p>
            <a:pPr marL="10287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couple plan premium costs over 5 years-$78,000 ($1,300/ month average premium)</a:t>
            </a:r>
          </a:p>
          <a:p>
            <a:pPr marL="10287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Spouse diagnosed with cancer 5 years ago, pays the annual Out-of-Pocket Maximum of $6,000 every January for a total of $30,000 over 5 years.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BC03A-8F2B-44A0-A29D-1FC28A257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981" y="2468157"/>
            <a:ext cx="4714286" cy="3857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ABC4E-541F-45A2-B674-908C2C92D300}"/>
              </a:ext>
            </a:extLst>
          </p:cNvPr>
          <p:cNvSpPr txBox="1"/>
          <p:nvPr/>
        </p:nvSpPr>
        <p:spPr>
          <a:xfrm>
            <a:off x="1444330" y="4501798"/>
            <a:ext cx="593765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costs over 5 years- $108,000</a:t>
            </a:r>
            <a:br>
              <a:rPr lang="en-US" sz="2400" b="1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(does not include other spouse’s </a:t>
            </a:r>
            <a:b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out-of-pocket costs)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70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27901" y="230697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38C70-0F51-491E-8BB7-EC35F603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61" y="366320"/>
            <a:ext cx="11190913" cy="917196"/>
          </a:xfrm>
        </p:spPr>
        <p:txBody>
          <a:bodyPr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Un-Affordable Health Insurance Be a </a:t>
            </a:r>
            <a:br>
              <a:rPr lang="en-US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Safety Net?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2C399E-D21B-46B7-92DA-1BF2621F5263}"/>
              </a:ext>
            </a:extLst>
          </p:cNvPr>
          <p:cNvSpPr/>
          <p:nvPr/>
        </p:nvSpPr>
        <p:spPr>
          <a:xfrm>
            <a:off x="5822301" y="4707177"/>
            <a:ext cx="1306286" cy="56256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B92B-C8AD-45DC-A96C-913292F6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62" y="1434518"/>
            <a:ext cx="7826158" cy="3967992"/>
          </a:xfrm>
        </p:spPr>
        <p:txBody>
          <a:bodyPr>
            <a:noAutofit/>
          </a:bodyPr>
          <a:lstStyle/>
          <a:p>
            <a:pPr marL="10287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 #2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plan </a:t>
            </a:r>
            <a: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costs over the same period</a:t>
            </a:r>
          </a:p>
          <a:p>
            <a:pPr marL="10287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 costs for a couple over 5 years = $48,212</a:t>
            </a:r>
            <a:b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($803.54/month average premium)</a:t>
            </a:r>
          </a:p>
          <a:p>
            <a:pPr marL="10287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Spouse pays $1,000 out-of-pocket maximum (IUA) for </a:t>
            </a:r>
            <a:b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the duration of the illness.</a:t>
            </a:r>
            <a:b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287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costs over 5 years- $48,212</a:t>
            </a:r>
            <a: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(does not include other spouses out-of-pocket costs)</a:t>
            </a:r>
            <a:b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287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Difference- $59,788 saved over 5 years</a:t>
            </a:r>
            <a: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55%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9F9567-982C-4F32-889A-150B6B27E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12390" y="1950856"/>
            <a:ext cx="4710402" cy="3858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429277-DB7E-483C-B5DD-E9AFE98840C6}"/>
              </a:ext>
            </a:extLst>
          </p:cNvPr>
          <p:cNvSpPr txBox="1"/>
          <p:nvPr/>
        </p:nvSpPr>
        <p:spPr>
          <a:xfrm>
            <a:off x="2470415" y="5448406"/>
            <a:ext cx="4030270" cy="830997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 example is the real </a:t>
            </a:r>
          </a:p>
          <a:p>
            <a:pPr algn="ctr"/>
            <a:r>
              <a:rPr lang="en-US" sz="24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financial safety net?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AEFBA2-5996-418A-A70B-3C97931A9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083" y="5590824"/>
            <a:ext cx="2922021" cy="546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AAC8F3-B44D-4DD2-8BE6-4BAB20C66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09" y="1463459"/>
            <a:ext cx="1782149" cy="3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3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43281" y="243281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258E27-9F27-49A9-9006-E3E13CFF7438}"/>
              </a:ext>
            </a:extLst>
          </p:cNvPr>
          <p:cNvSpPr txBox="1"/>
          <p:nvPr/>
        </p:nvSpPr>
        <p:spPr>
          <a:xfrm>
            <a:off x="2355509" y="422640"/>
            <a:ext cx="7231224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SelectHealth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Metal Plan Rates as of 11/01/22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40D0DE-6DCE-424A-A5BB-EA34684B26B6}"/>
              </a:ext>
            </a:extLst>
          </p:cNvPr>
          <p:cNvSpPr/>
          <p:nvPr/>
        </p:nvSpPr>
        <p:spPr>
          <a:xfrm>
            <a:off x="583035" y="1570720"/>
            <a:ext cx="11056690" cy="47294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50DF78A-7389-42D4-B3B7-BBDFE62D7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654554"/>
              </p:ext>
            </p:extLst>
          </p:nvPr>
        </p:nvGraphicFramePr>
        <p:xfrm>
          <a:off x="727988" y="1693598"/>
          <a:ext cx="10766784" cy="4328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3700">
                  <a:extLst>
                    <a:ext uri="{9D8B030D-6E8A-4147-A177-3AD203B41FA5}">
                      <a16:colId xmlns:a16="http://schemas.microsoft.com/office/drawing/2014/main" val="2953099241"/>
                    </a:ext>
                  </a:extLst>
                </a:gridCol>
                <a:gridCol w="1728132">
                  <a:extLst>
                    <a:ext uri="{9D8B030D-6E8A-4147-A177-3AD203B41FA5}">
                      <a16:colId xmlns:a16="http://schemas.microsoft.com/office/drawing/2014/main" val="1326792838"/>
                    </a:ext>
                  </a:extLst>
                </a:gridCol>
                <a:gridCol w="1535186">
                  <a:extLst>
                    <a:ext uri="{9D8B030D-6E8A-4147-A177-3AD203B41FA5}">
                      <a16:colId xmlns:a16="http://schemas.microsoft.com/office/drawing/2014/main" val="1596195938"/>
                    </a:ext>
                  </a:extLst>
                </a:gridCol>
                <a:gridCol w="1216403">
                  <a:extLst>
                    <a:ext uri="{9D8B030D-6E8A-4147-A177-3AD203B41FA5}">
                      <a16:colId xmlns:a16="http://schemas.microsoft.com/office/drawing/2014/main" val="1608722679"/>
                    </a:ext>
                  </a:extLst>
                </a:gridCol>
                <a:gridCol w="3802070">
                  <a:extLst>
                    <a:ext uri="{9D8B030D-6E8A-4147-A177-3AD203B41FA5}">
                      <a16:colId xmlns:a16="http://schemas.microsoft.com/office/drawing/2014/main" val="2007990075"/>
                    </a:ext>
                  </a:extLst>
                </a:gridCol>
                <a:gridCol w="1451293">
                  <a:extLst>
                    <a:ext uri="{9D8B030D-6E8A-4147-A177-3AD203B41FA5}">
                      <a16:colId xmlns:a16="http://schemas.microsoft.com/office/drawing/2014/main" val="1086976951"/>
                    </a:ext>
                  </a:extLst>
                </a:gridCol>
              </a:tblGrid>
              <a:tr h="2478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Coinsurance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RX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 of Pocket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246040"/>
                  </a:ext>
                </a:extLst>
              </a:tr>
              <a:tr h="2285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Gold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$1,500/$3,500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80/20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$25/$40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kern="1200" baseline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Ded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(See MPS for Tier Benefits)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$7,350/$14,700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453800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495077"/>
                  </a:ext>
                </a:extLst>
              </a:tr>
              <a:tr h="233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Gold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baseline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$1,000/$2,500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80/20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$30/$50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baseline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$600/$1,500 Ded (See MPS for Tier Benefits)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$7,350/$14,700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858427"/>
                  </a:ext>
                </a:extLst>
              </a:tr>
              <a:tr h="233808">
                <a:tc gridSpan="6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37368"/>
                  </a:ext>
                </a:extLst>
              </a:tr>
              <a:tr h="233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Silver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$1,750/$3,500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60/40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$30/$50 AD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Combined </a:t>
                      </a:r>
                      <a:r>
                        <a:rPr lang="en-US" sz="1400" b="0" i="0" u="none" strike="noStrike" kern="1200" baseline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Ded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(See MPS for Tier Benefits)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$7,000/$14,000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684425"/>
                  </a:ext>
                </a:extLst>
              </a:tr>
              <a:tr h="233808">
                <a:tc gridSpan="6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15357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1F0E862-A00B-C6A4-72C4-FA22B5FA75A5}"/>
              </a:ext>
            </a:extLst>
          </p:cNvPr>
          <p:cNvSpPr txBox="1"/>
          <p:nvPr/>
        </p:nvSpPr>
        <p:spPr>
          <a:xfrm>
            <a:off x="2605267" y="923696"/>
            <a:ext cx="7231224" cy="336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Area/County/Zip: U003 / SALT LAKE / 84129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0CC1FDF-C3E9-F507-7F06-6DCE7DE7C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603124"/>
              </p:ext>
            </p:extLst>
          </p:nvPr>
        </p:nvGraphicFramePr>
        <p:xfrm>
          <a:off x="2038991" y="242416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50635018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4359251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6090428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226371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EE+Spouse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EE+Children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185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$487.00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$974.00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$1022.70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$1509.70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999727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94266C6F-45F3-BBE3-6427-D46921512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343683"/>
              </p:ext>
            </p:extLst>
          </p:nvPr>
        </p:nvGraphicFramePr>
        <p:xfrm>
          <a:off x="2047380" y="3791871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50635018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4359251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6090428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226371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EE+Spouse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EE+Children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185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$448.00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$896.10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$940.90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$1388.90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999727"/>
                  </a:ext>
                </a:extLst>
              </a:tr>
            </a:tbl>
          </a:graphicData>
        </a:graphic>
      </p:graphicFrame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93375904-AAD3-6D5C-0A8C-ADCECA683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85999"/>
              </p:ext>
            </p:extLst>
          </p:nvPr>
        </p:nvGraphicFramePr>
        <p:xfrm>
          <a:off x="2026407" y="516736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50635018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4359251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6090428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226371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EE+Spouse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EE+Children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185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$387.50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$775.00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$813.70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$1201.20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999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00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43281" y="243281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258E27-9F27-49A9-9006-E3E13CFF7438}"/>
              </a:ext>
            </a:extLst>
          </p:cNvPr>
          <p:cNvSpPr txBox="1"/>
          <p:nvPr/>
        </p:nvSpPr>
        <p:spPr>
          <a:xfrm>
            <a:off x="545284" y="316322"/>
            <a:ext cx="11224470" cy="86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The </a:t>
            </a:r>
            <a:r>
              <a:rPr lang="en-US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NovaHealth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Plans Help Solve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hese Problems</a:t>
            </a:r>
            <a:b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Affordable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116E20-E8B0-437B-9505-F9899FCB4971}"/>
              </a:ext>
            </a:extLst>
          </p:cNvPr>
          <p:cNvSpPr txBox="1"/>
          <p:nvPr/>
        </p:nvSpPr>
        <p:spPr>
          <a:xfrm>
            <a:off x="3087749" y="1181495"/>
            <a:ext cx="585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 30-50% over traditional health insurance rates.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40D0DE-6DCE-424A-A5BB-EA34684B26B6}"/>
              </a:ext>
            </a:extLst>
          </p:cNvPr>
          <p:cNvSpPr/>
          <p:nvPr/>
        </p:nvSpPr>
        <p:spPr>
          <a:xfrm>
            <a:off x="692518" y="1651514"/>
            <a:ext cx="10933423" cy="47866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50DF78A-7389-42D4-B3B7-BBDFE62D7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587884"/>
              </p:ext>
            </p:extLst>
          </p:nvPr>
        </p:nvGraphicFramePr>
        <p:xfrm>
          <a:off x="893912" y="1879338"/>
          <a:ext cx="10568246" cy="4328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0978">
                  <a:extLst>
                    <a:ext uri="{9D8B030D-6E8A-4147-A177-3AD203B41FA5}">
                      <a16:colId xmlns:a16="http://schemas.microsoft.com/office/drawing/2014/main" val="2953099241"/>
                    </a:ext>
                  </a:extLst>
                </a:gridCol>
                <a:gridCol w="1989317">
                  <a:extLst>
                    <a:ext uri="{9D8B030D-6E8A-4147-A177-3AD203B41FA5}">
                      <a16:colId xmlns:a16="http://schemas.microsoft.com/office/drawing/2014/main" val="3588675362"/>
                    </a:ext>
                  </a:extLst>
                </a:gridCol>
                <a:gridCol w="1989317">
                  <a:extLst>
                    <a:ext uri="{9D8B030D-6E8A-4147-A177-3AD203B41FA5}">
                      <a16:colId xmlns:a16="http://schemas.microsoft.com/office/drawing/2014/main" val="1630922843"/>
                    </a:ext>
                  </a:extLst>
                </a:gridCol>
                <a:gridCol w="1989317">
                  <a:extLst>
                    <a:ext uri="{9D8B030D-6E8A-4147-A177-3AD203B41FA5}">
                      <a16:colId xmlns:a16="http://schemas.microsoft.com/office/drawing/2014/main" val="3017063940"/>
                    </a:ext>
                  </a:extLst>
                </a:gridCol>
                <a:gridCol w="1989317">
                  <a:extLst>
                    <a:ext uri="{9D8B030D-6E8A-4147-A177-3AD203B41FA5}">
                      <a16:colId xmlns:a16="http://schemas.microsoft.com/office/drawing/2014/main" val="2669386195"/>
                    </a:ext>
                  </a:extLst>
                </a:gridCol>
              </a:tblGrid>
              <a:tr h="23380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NovaHealth</a:t>
                      </a:r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1000 MC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02124"/>
                  </a:ext>
                </a:extLst>
              </a:tr>
              <a:tr h="23380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 Rates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033643"/>
                  </a:ext>
                </a:extLst>
              </a:tr>
              <a:tr h="23380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246040"/>
                  </a:ext>
                </a:extLst>
              </a:tr>
              <a:tr h="2285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IUA (Deductible)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 of Pocket Max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453800"/>
                  </a:ext>
                </a:extLst>
              </a:tr>
              <a:tr h="233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$389.25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858427"/>
                  </a:ext>
                </a:extLst>
              </a:tr>
              <a:tr h="233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$389.25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684425"/>
                  </a:ext>
                </a:extLst>
              </a:tr>
              <a:tr h="233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$414.25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213324"/>
                  </a:ext>
                </a:extLst>
              </a:tr>
              <a:tr h="233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$499.66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333670"/>
                  </a:ext>
                </a:extLst>
              </a:tr>
              <a:tr h="233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$684.68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44531"/>
                  </a:ext>
                </a:extLst>
              </a:tr>
              <a:tr h="233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 / children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$689.29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46353"/>
                  </a:ext>
                </a:extLst>
              </a:tr>
              <a:tr h="233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 / children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$714.29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342517"/>
                  </a:ext>
                </a:extLst>
              </a:tr>
              <a:tr h="233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$923.48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745663"/>
                  </a:ext>
                </a:extLst>
              </a:tr>
              <a:tr h="233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$923.48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570312"/>
                  </a:ext>
                </a:extLst>
              </a:tr>
              <a:tr h="2338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$1142.4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</a:t>
                      </a:r>
                    </a:p>
                  </a:txBody>
                  <a:tcPr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325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2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32523" y="243281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258E27-9F27-49A9-9006-E3E13CFF7438}"/>
              </a:ext>
            </a:extLst>
          </p:cNvPr>
          <p:cNvSpPr txBox="1"/>
          <p:nvPr/>
        </p:nvSpPr>
        <p:spPr>
          <a:xfrm>
            <a:off x="2355509" y="477184"/>
            <a:ext cx="7231224" cy="86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The </a:t>
            </a:r>
            <a:r>
              <a:rPr lang="en-US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NovaHealth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Plans Help Solve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hese Problems</a:t>
            </a:r>
            <a:b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continued..)</a:t>
            </a:r>
            <a:endParaRPr lang="en-US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001D9-B162-493C-8236-290C62CA8244}"/>
              </a:ext>
            </a:extLst>
          </p:cNvPr>
          <p:cNvSpPr txBox="1"/>
          <p:nvPr/>
        </p:nvSpPr>
        <p:spPr>
          <a:xfrm>
            <a:off x="643813" y="1482950"/>
            <a:ext cx="11103427" cy="4729115"/>
          </a:xfrm>
          <a:prstGeom prst="rect">
            <a:avLst/>
          </a:prstGeom>
          <a:solidFill>
            <a:srgbClr val="FAF8AA"/>
          </a:solidFill>
          <a:ln w="53975">
            <a:solidFill>
              <a:srgbClr val="FF0000"/>
            </a:solidFill>
          </a:ln>
        </p:spPr>
        <p:txBody>
          <a:bodyPr wrap="square" lIns="182880" tIns="182880" rIns="182880" bIns="182880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rate increases historically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Out-of-pocket costs can be as low as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$0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Pre-existing conditions can be covered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networks needed to access Zion Health benefits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 bills negotiated to lowest cost (this keeps plan rates </a:t>
            </a:r>
            <a:r>
              <a:rPr lang="en-US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Accident and hospital benefits pay cash to you to help off-set out-of-pocket costs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Urgent care/ virtual primary care $10 co-pay (Utah)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Telemedicine 24/7/365 no co-pay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Dental/Vision Discount Plans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04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43281" y="243281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38C70-0F51-491E-8BB7-EC35F603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888" y="366320"/>
            <a:ext cx="9875520" cy="1328256"/>
          </a:xfrm>
        </p:spPr>
        <p:txBody>
          <a:bodyPr>
            <a:normAutofit fontScale="9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Ready to get off that traditional Health Insurance Merry-go-round?</a:t>
            </a:r>
            <a:endParaRPr lang="en-US" sz="4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B92B-C8AD-45DC-A96C-913292F6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68" y="1846975"/>
            <a:ext cx="5262282" cy="1768977"/>
          </a:xfrm>
        </p:spPr>
        <p:txBody>
          <a:bodyPr>
            <a:noAutofit/>
          </a:bodyPr>
          <a:lstStyle/>
          <a:p>
            <a:pPr marL="10287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 change your health plan any time!</a:t>
            </a:r>
          </a:p>
          <a:p>
            <a:pPr marL="10287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saving money now!</a:t>
            </a:r>
          </a:p>
          <a:p>
            <a:pPr marL="10287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Lower your monthly premiums by 30-50%</a:t>
            </a:r>
          </a:p>
          <a:p>
            <a:pPr marL="10287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 Stability</a:t>
            </a:r>
            <a:endParaRPr lang="en-US" sz="2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65E1C7-711B-4F95-A2FA-45C9150C0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8" y="3837688"/>
            <a:ext cx="10480226" cy="2432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C1803-2D69-46E6-9B61-CA4C85609C07}"/>
              </a:ext>
            </a:extLst>
          </p:cNvPr>
          <p:cNvSpPr txBox="1"/>
          <p:nvPr/>
        </p:nvSpPr>
        <p:spPr>
          <a:xfrm>
            <a:off x="6269936" y="1916312"/>
            <a:ext cx="5181038" cy="1562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Lower out-of-pockets costs to near $0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Recruit and retain employees with benefits that make financial sense!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2AEA43-9A2C-4563-ABA2-9CFAAA6557B3}"/>
              </a:ext>
            </a:extLst>
          </p:cNvPr>
          <p:cNvSpPr txBox="1"/>
          <p:nvPr/>
        </p:nvSpPr>
        <p:spPr>
          <a:xfrm>
            <a:off x="6261547" y="2321004"/>
            <a:ext cx="5527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Recruit and retain employees with benefits that make financial sense!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2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43281" y="243281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38C70-0F51-491E-8BB7-EC35F603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888" y="785770"/>
            <a:ext cx="9875520" cy="883640"/>
          </a:xfr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 Steps</a:t>
            </a:r>
            <a:endParaRPr lang="en-US" sz="4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B92B-C8AD-45DC-A96C-913292F6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922" y="1962173"/>
            <a:ext cx="6714836" cy="3708785"/>
          </a:xfrm>
        </p:spPr>
        <p:txBody>
          <a:bodyPr>
            <a:noAutofit/>
          </a:bodyPr>
          <a:lstStyle/>
          <a:p>
            <a:pPr marL="331470" marR="0" indent="-5143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 us analyze your current             health plan</a:t>
            </a:r>
          </a:p>
          <a:p>
            <a:pPr marL="331470" marR="0" indent="-5143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Compare rates and benefits</a:t>
            </a:r>
          </a:p>
          <a:p>
            <a:pPr marL="331470" marR="0" indent="-5143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 the information you need to make an informed decision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C1FE32-D2CD-4046-949B-7A341DB93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50162" y="1720291"/>
            <a:ext cx="4768829" cy="381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9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43281" y="243281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38C70-0F51-491E-8BB7-EC35F603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614" y="697425"/>
            <a:ext cx="10341529" cy="1681881"/>
          </a:xfrm>
          <a:ln w="38100"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NovaHealth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Plans Synergistically Combine Essential Elements Into One Health Plan Producing Better Benefits and Better Commissions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B92B-C8AD-45DC-A96C-913292F6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534" y="3014645"/>
            <a:ext cx="10524931" cy="3145930"/>
          </a:xfrm>
        </p:spPr>
        <p:txBody>
          <a:bodyPr lIns="91440">
            <a:noAutofit/>
          </a:bodyPr>
          <a:lstStyle/>
          <a:p>
            <a:pPr lvl="0">
              <a:buClrTx/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 richer over-all benefits than traditional health insurance.</a:t>
            </a:r>
          </a:p>
          <a:p>
            <a:pPr lvl="0">
              <a:buClrTx/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 costs are 30% to 50% less than traditional health insurance.</a:t>
            </a:r>
          </a:p>
          <a:p>
            <a:pPr lvl="0">
              <a:buClrTx/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Out-of-pocket costs are greatly reduced, sometimes as low as $0.</a:t>
            </a:r>
          </a:p>
        </p:txBody>
      </p:sp>
    </p:spTree>
    <p:extLst>
      <p:ext uri="{BB962C8B-B14F-4D97-AF65-F5344CB8AC3E}">
        <p14:creationId xmlns:p14="http://schemas.microsoft.com/office/powerpoint/2010/main" val="14591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43281" y="243281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38C70-0F51-491E-8BB7-EC35F603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615" y="585458"/>
            <a:ext cx="10341529" cy="1681881"/>
          </a:xfrm>
          <a:ln w="38100"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Our TPA Billing/Payment System Is Good for 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Brokers, Individuals, and Employers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B92B-C8AD-45DC-A96C-913292F6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30" y="2609516"/>
            <a:ext cx="11062997" cy="3763292"/>
          </a:xfrm>
        </p:spPr>
        <p:txBody>
          <a:bodyPr lIns="91440">
            <a:noAutofit/>
          </a:bodyPr>
          <a:lstStyle/>
          <a:p>
            <a:pPr lvl="0">
              <a:buClrTx/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 sees one bank draft amount for the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NovaHealth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Plans, instead of several. It is simple for employers.</a:t>
            </a:r>
          </a:p>
          <a:p>
            <a:pPr lvl="0">
              <a:buClrTx/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Brokers commissions are increased by utilizing several commissionable elements inside the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NovaHealth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plans.</a:t>
            </a:r>
          </a:p>
          <a:p>
            <a:pPr lvl="0">
              <a:buClrTx/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Broker commissions are comparable or better than traditional fully insured plans.</a:t>
            </a:r>
          </a:p>
          <a:p>
            <a:pPr lvl="0">
              <a:buClrTx/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provide your clients with the best solution without sacrificing your commissions.</a:t>
            </a:r>
          </a:p>
        </p:txBody>
      </p:sp>
    </p:spTree>
    <p:extLst>
      <p:ext uri="{BB962C8B-B14F-4D97-AF65-F5344CB8AC3E}">
        <p14:creationId xmlns:p14="http://schemas.microsoft.com/office/powerpoint/2010/main" val="202572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27901" y="241183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38C70-0F51-491E-8BB7-EC35F603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615" y="697431"/>
            <a:ext cx="10341529" cy="1308656"/>
          </a:xfrm>
          <a:ln w="38100"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How our TPA system Works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B92B-C8AD-45DC-A96C-913292F6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825" y="2611890"/>
            <a:ext cx="10230350" cy="3387698"/>
          </a:xfrm>
        </p:spPr>
        <p:txBody>
          <a:bodyPr lIns="91440">
            <a:noAutofit/>
          </a:bodyPr>
          <a:lstStyle/>
          <a:p>
            <a:pPr lvl="0">
              <a:buClrTx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Worksite Benefits prepares a monthly report for the TPA for each individual or group.</a:t>
            </a:r>
          </a:p>
          <a:p>
            <a:pPr lvl="0">
              <a:buClrTx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TPA drafts each individual or group using (EFT) electronic funds transfers. </a:t>
            </a:r>
          </a:p>
          <a:p>
            <a:pPr lvl="0">
              <a:buClrTx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TPA receives the drafted funds then makes EFT disbursements to vendors, carriers, brokers and other entities.</a:t>
            </a:r>
          </a:p>
          <a:p>
            <a:pPr lvl="0">
              <a:buClrTx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Commissions are paid by Miller and Wade to their brokers.</a:t>
            </a:r>
          </a:p>
        </p:txBody>
      </p:sp>
    </p:spTree>
    <p:extLst>
      <p:ext uri="{BB962C8B-B14F-4D97-AF65-F5344CB8AC3E}">
        <p14:creationId xmlns:p14="http://schemas.microsoft.com/office/powerpoint/2010/main" val="117941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43281" y="243281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B92B-C8AD-45DC-A96C-913292F6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43" y="1630728"/>
            <a:ext cx="11190913" cy="3202529"/>
          </a:xfrm>
        </p:spPr>
        <p:txBody>
          <a:bodyPr>
            <a:noAutofit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Purpose: To deliver superior health plan solutions that decrease plan costs and enhance overall benefits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b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b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About Us</a:t>
            </a:r>
            <a:endParaRPr lang="en-US" sz="16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Established 15 years ago by employee benefit brokers with over 50 years of experience in the business.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offer traditional health insurance plans : (Select Health, Regence BCBS, United Healthcare , and more)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also offer non-traditional health plans that we have developed, 5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</a:t>
            </a: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plans.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5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</a:t>
            </a: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plans combine national virtual primary care or regional urgent care and primary care with self funded or medical cost sharing plans.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purpose of these plans is to make plans more affordable to both employers and employees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A5861-0FF0-4474-8DB8-AA462B6C7350}"/>
              </a:ext>
            </a:extLst>
          </p:cNvPr>
          <p:cNvSpPr txBox="1"/>
          <p:nvPr/>
        </p:nvSpPr>
        <p:spPr>
          <a:xfrm>
            <a:off x="1259633" y="4833257"/>
            <a:ext cx="6771405" cy="1074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Lower plan monthly costs by 30%-50%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 more comprehensive coverage.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Lower out-of-pocket plan costs close to ZERO where possible.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4DE043-8BC7-4F3C-958B-7476FF5B6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60" y="421619"/>
            <a:ext cx="2922021" cy="546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E5A037-9B1C-4CAF-AAD2-746334CCD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41" y="3437965"/>
            <a:ext cx="1498557" cy="280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E994F2-7CA6-4DBF-894D-167C25E4D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23" y="3780818"/>
            <a:ext cx="1498557" cy="280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293CFD-C460-4DDA-94EB-DC2F98793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40" y="323372"/>
            <a:ext cx="3060945" cy="84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10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36290" y="241183"/>
            <a:ext cx="11736198" cy="6375633"/>
          </a:xfrm>
          <a:prstGeom prst="rect">
            <a:avLst/>
          </a:prstGeom>
          <a:solidFill>
            <a:srgbClr val="FD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AA70D54-939D-4DA5-8EDC-2F580C1A3E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007384"/>
              </p:ext>
            </p:extLst>
          </p:nvPr>
        </p:nvGraphicFramePr>
        <p:xfrm>
          <a:off x="708362" y="324024"/>
          <a:ext cx="10775275" cy="620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315680" imgH="2486880" progId="">
                  <p:embed/>
                </p:oleObj>
              </mc:Choice>
              <mc:Fallback>
                <p:oleObj r:id="rId2" imgW="4315680" imgH="2486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8362" y="324024"/>
                        <a:ext cx="10775275" cy="6209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CDC0F26-AC47-480E-A788-81542F11D259}"/>
              </a:ext>
            </a:extLst>
          </p:cNvPr>
          <p:cNvSpPr/>
          <p:nvPr/>
        </p:nvSpPr>
        <p:spPr>
          <a:xfrm>
            <a:off x="779228" y="412262"/>
            <a:ext cx="10704409" cy="6033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2800CB-C404-469D-A8F0-A7EE7CC87808}"/>
              </a:ext>
            </a:extLst>
          </p:cNvPr>
          <p:cNvSpPr txBox="1"/>
          <p:nvPr/>
        </p:nvSpPr>
        <p:spPr>
          <a:xfrm>
            <a:off x="2639832" y="507674"/>
            <a:ext cx="6710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Traditional Health Insurance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52D270-D57E-4CCB-8285-65EB4B24D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3" y="1891871"/>
            <a:ext cx="5486588" cy="4553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C13A86-D866-4E21-A90E-DF5EBC6B7859}"/>
              </a:ext>
            </a:extLst>
          </p:cNvPr>
          <p:cNvSpPr txBox="1"/>
          <p:nvPr/>
        </p:nvSpPr>
        <p:spPr>
          <a:xfrm>
            <a:off x="1176792" y="1154925"/>
            <a:ext cx="9978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Traditional insurance can be expensive and difficult to understand. It can leave you isolated, confused, and often cost you unnecessary out-of-picket expenses. On top of that, providers don’t often communicated, creating multiple game plans with multiple points of contact. This leaves the patient frustrated and creates a difficult path to managing their care.</a:t>
            </a:r>
          </a:p>
        </p:txBody>
      </p:sp>
    </p:spTree>
    <p:extLst>
      <p:ext uri="{BB962C8B-B14F-4D97-AF65-F5344CB8AC3E}">
        <p14:creationId xmlns:p14="http://schemas.microsoft.com/office/powerpoint/2010/main" val="1994550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36290" y="241183"/>
            <a:ext cx="11736198" cy="6375633"/>
          </a:xfrm>
          <a:prstGeom prst="rect">
            <a:avLst/>
          </a:prstGeom>
          <a:solidFill>
            <a:srgbClr val="FD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EAC8B4-143E-4D2C-B592-437586EF3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4" y="241183"/>
            <a:ext cx="11077992" cy="63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55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36290" y="241183"/>
            <a:ext cx="11736198" cy="637563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E0210-60C6-45BB-9182-4E78BA943746}"/>
              </a:ext>
            </a:extLst>
          </p:cNvPr>
          <p:cNvSpPr txBox="1"/>
          <p:nvPr/>
        </p:nvSpPr>
        <p:spPr>
          <a:xfrm>
            <a:off x="957743" y="411803"/>
            <a:ext cx="10276514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EB5D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Instead of paying monthly premiums to an insurance company, members share a given amount on a monthly basis and draw from community funds as medical Needs arise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D45AD-0CD7-4251-AFB2-4198DACFF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94" y="1237143"/>
            <a:ext cx="9227811" cy="51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0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1F44B1-A554-4622-9830-31C7BF7F6551}"/>
              </a:ext>
            </a:extLst>
          </p:cNvPr>
          <p:cNvSpPr txBox="1"/>
          <p:nvPr/>
        </p:nvSpPr>
        <p:spPr>
          <a:xfrm>
            <a:off x="3709507" y="-46357"/>
            <a:ext cx="4772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spc="65" dirty="0">
                <a:solidFill>
                  <a:srgbClr val="2574BB"/>
                </a:solidFill>
                <a:latin typeface="Arial"/>
                <a:cs typeface="Arial"/>
              </a:rPr>
              <a:t>4 </a:t>
            </a:r>
            <a:r>
              <a:rPr lang="en-US" b="1" spc="65" dirty="0">
                <a:solidFill>
                  <a:srgbClr val="2574BB"/>
                </a:solidFill>
                <a:latin typeface="Arial"/>
                <a:cs typeface="Arial"/>
              </a:rPr>
              <a:t>MINUTE EMPLOYER VIDEO</a:t>
            </a:r>
            <a:endParaRPr lang="en-US" dirty="0"/>
          </a:p>
        </p:txBody>
      </p:sp>
      <p:pic>
        <p:nvPicPr>
          <p:cNvPr id="4" name="NovaHealth 4 Minute Video">
            <a:hlinkClick r:id="" action="ppaction://media"/>
            <a:extLst>
              <a:ext uri="{FF2B5EF4-FFF2-40B4-BE49-F238E27FC236}">
                <a16:creationId xmlns:a16="http://schemas.microsoft.com/office/drawing/2014/main" id="{2DFCF414-337C-40C9-BB77-21A328F43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891" y="227289"/>
            <a:ext cx="11711031" cy="640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8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43281" y="243281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38C70-0F51-491E-8BB7-EC35F603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81" y="380302"/>
            <a:ext cx="10624237" cy="9171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DIN Black" pitchFamily="50" charset="0"/>
              </a:rPr>
              <a:t>Providers Will Bill Up to 900% of Medicare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B92B-C8AD-45DC-A96C-913292F6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63" y="1434518"/>
            <a:ext cx="8229600" cy="3380763"/>
          </a:xfrm>
        </p:spPr>
        <p:txBody>
          <a:bodyPr>
            <a:noAutofit/>
          </a:bodyPr>
          <a:lstStyle/>
          <a:p>
            <a:pPr marL="10287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Providers will accept around 250% of Medicare but will charge up to 900% or more because insurance will pay for it.</a:t>
            </a:r>
          </a:p>
          <a:p>
            <a:pPr marL="10287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Both the providers and the insurance companies profit from this, but employers and employees pay for it in higher costs!</a:t>
            </a:r>
            <a:endParaRPr lang="en-US" sz="32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2A04BC-60CE-4E5E-A60C-8E49F9648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10274" y="1977151"/>
            <a:ext cx="2760272" cy="22954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C74A04-7393-4D40-8351-17BC36ACB72D}"/>
              </a:ext>
            </a:extLst>
          </p:cNvPr>
          <p:cNvSpPr txBox="1"/>
          <p:nvPr/>
        </p:nvSpPr>
        <p:spPr>
          <a:xfrm>
            <a:off x="1585519" y="5219059"/>
            <a:ext cx="935372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one of the main reasons that health care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premiums continue to soar!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710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EB36C-5956-4744-9BEE-2ACF526E8DC7}"/>
              </a:ext>
            </a:extLst>
          </p:cNvPr>
          <p:cNvSpPr/>
          <p:nvPr/>
        </p:nvSpPr>
        <p:spPr>
          <a:xfrm>
            <a:off x="240184" y="231671"/>
            <a:ext cx="11730905" cy="6419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FA1C8A-A615-4C67-8C3A-B706E9455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32" y="343949"/>
            <a:ext cx="10813408" cy="630754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74B1703-C860-459E-8985-FB7678423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59" y="343949"/>
            <a:ext cx="9040835" cy="58659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Comparing Hospital Pricing</a:t>
            </a:r>
          </a:p>
        </p:txBody>
      </p:sp>
    </p:spTree>
    <p:extLst>
      <p:ext uri="{BB962C8B-B14F-4D97-AF65-F5344CB8AC3E}">
        <p14:creationId xmlns:p14="http://schemas.microsoft.com/office/powerpoint/2010/main" val="283441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43281" y="243281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38C70-0F51-491E-8BB7-EC35F603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888" y="581638"/>
            <a:ext cx="9875520" cy="131147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DIN Black" pitchFamily="50" charset="0"/>
              </a:rPr>
              <a:t>High Out of Pocket Medical Expenses Cause Financial Stress</a:t>
            </a:r>
            <a:endParaRPr lang="en-US" dirty="0">
              <a:solidFill>
                <a:schemeClr val="tx1"/>
              </a:solidFill>
              <a:latin typeface="DIN Black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B92B-C8AD-45DC-A96C-913292F6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08" y="2340530"/>
            <a:ext cx="10872132" cy="3456264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 that over 69% of all personal bankruptcies in America happen because of medical debt? </a:t>
            </a:r>
          </a:p>
          <a:p>
            <a:pPr>
              <a:buClrTx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78% of those who filed for bankruptcy due to medical debt, had insurance!</a:t>
            </a:r>
          </a:p>
          <a:p>
            <a:pPr marL="45720" indent="0">
              <a:buClrTx/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0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43281" y="243281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38C70-0F51-491E-8BB7-EC35F603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662" y="417779"/>
            <a:ext cx="9875520" cy="1157111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DIN Black" pitchFamily="50" charset="0"/>
              </a:rPr>
              <a:t>Out -of-Pocket Cost Comparison</a:t>
            </a:r>
            <a:br>
              <a:rPr lang="en-US" sz="2800" dirty="0">
                <a:solidFill>
                  <a:schemeClr val="tx1"/>
                </a:solidFill>
                <a:latin typeface="DIN Black" pitchFamily="50" charset="0"/>
              </a:rPr>
            </a:br>
            <a:r>
              <a:rPr lang="en-US" sz="2800" dirty="0" err="1">
                <a:solidFill>
                  <a:schemeClr val="tx1"/>
                </a:solidFill>
                <a:latin typeface="DIN Black" pitchFamily="50" charset="0"/>
              </a:rPr>
              <a:t>NovaHealth</a:t>
            </a:r>
            <a:r>
              <a:rPr lang="en-US" sz="2800" dirty="0">
                <a:solidFill>
                  <a:schemeClr val="tx1"/>
                </a:solidFill>
                <a:latin typeface="DIN Black" pitchFamily="50" charset="0"/>
              </a:rPr>
              <a:t> Plans vs Traditional Health Insurance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A2990C-C3EA-4732-BC26-17B76C083560}"/>
              </a:ext>
            </a:extLst>
          </p:cNvPr>
          <p:cNvSpPr/>
          <p:nvPr/>
        </p:nvSpPr>
        <p:spPr>
          <a:xfrm>
            <a:off x="1380931" y="1822327"/>
            <a:ext cx="9423919" cy="39928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8951958-14BB-41BA-AAA7-A82A07334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367242"/>
              </p:ext>
            </p:extLst>
          </p:nvPr>
        </p:nvGraphicFramePr>
        <p:xfrm>
          <a:off x="1556177" y="1966331"/>
          <a:ext cx="9110406" cy="3992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8758">
                  <a:extLst>
                    <a:ext uri="{9D8B030D-6E8A-4147-A177-3AD203B41FA5}">
                      <a16:colId xmlns:a16="http://schemas.microsoft.com/office/drawing/2014/main" val="3727568049"/>
                    </a:ext>
                  </a:extLst>
                </a:gridCol>
                <a:gridCol w="1894114">
                  <a:extLst>
                    <a:ext uri="{9D8B030D-6E8A-4147-A177-3AD203B41FA5}">
                      <a16:colId xmlns:a16="http://schemas.microsoft.com/office/drawing/2014/main" val="702679571"/>
                    </a:ext>
                  </a:extLst>
                </a:gridCol>
                <a:gridCol w="1838131">
                  <a:extLst>
                    <a:ext uri="{9D8B030D-6E8A-4147-A177-3AD203B41FA5}">
                      <a16:colId xmlns:a16="http://schemas.microsoft.com/office/drawing/2014/main" val="1228548240"/>
                    </a:ext>
                  </a:extLst>
                </a:gridCol>
                <a:gridCol w="1670179">
                  <a:extLst>
                    <a:ext uri="{9D8B030D-6E8A-4147-A177-3AD203B41FA5}">
                      <a16:colId xmlns:a16="http://schemas.microsoft.com/office/drawing/2014/main" val="1986290270"/>
                    </a:ext>
                  </a:extLst>
                </a:gridCol>
                <a:gridCol w="1739224">
                  <a:extLst>
                    <a:ext uri="{9D8B030D-6E8A-4147-A177-3AD203B41FA5}">
                      <a16:colId xmlns:a16="http://schemas.microsoft.com/office/drawing/2014/main" val="243322063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Traditional Health Insurance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9525" marT="182880" marB="18288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5448202"/>
                  </a:ext>
                </a:extLst>
              </a:tr>
              <a:tr h="28055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 deductible EE $6,000 Fam / year + (co-insurance)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1440" marB="9144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5831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Claim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OOP/year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Accident Benefit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Benefit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040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$3,000+ co-ins.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 + co-ins.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280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Maternity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 + co-ins.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 + co-ins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230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Knee Replacement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 + co-ins.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 + co-ins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609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Broken Leg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 + co-ins.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 + co-ins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079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Torn Ligament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 + co-ins.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$3,000 + co-ins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08686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5FEE90-653B-423B-91D7-85CD03386B4B}"/>
              </a:ext>
            </a:extLst>
          </p:cNvPr>
          <p:cNvSpPr txBox="1"/>
          <p:nvPr/>
        </p:nvSpPr>
        <p:spPr>
          <a:xfrm>
            <a:off x="11049069" y="371121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DIN Black" pitchFamily="50" charset="0"/>
              </a:rPr>
              <a:t>1 of 2</a:t>
            </a:r>
          </a:p>
        </p:txBody>
      </p:sp>
    </p:spTree>
    <p:extLst>
      <p:ext uri="{BB962C8B-B14F-4D97-AF65-F5344CB8AC3E}">
        <p14:creationId xmlns:p14="http://schemas.microsoft.com/office/powerpoint/2010/main" val="231797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AA1CEB-4983-4C59-A6C3-37369FB49503}"/>
              </a:ext>
            </a:extLst>
          </p:cNvPr>
          <p:cNvSpPr/>
          <p:nvPr/>
        </p:nvSpPr>
        <p:spPr>
          <a:xfrm>
            <a:off x="243281" y="243281"/>
            <a:ext cx="11736198" cy="63756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38C70-0F51-491E-8BB7-EC35F603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992" y="264940"/>
            <a:ext cx="9875520" cy="1157111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DIN Black" pitchFamily="50" charset="0"/>
              </a:rPr>
              <a:t>Out -of-Pocket Cost Comparison</a:t>
            </a:r>
            <a:br>
              <a:rPr lang="en-US" sz="2800" dirty="0">
                <a:solidFill>
                  <a:schemeClr val="tx1"/>
                </a:solidFill>
                <a:latin typeface="DIN Black" pitchFamily="50" charset="0"/>
              </a:rPr>
            </a:br>
            <a:r>
              <a:rPr lang="en-US" sz="2800" dirty="0" err="1">
                <a:solidFill>
                  <a:schemeClr val="tx1"/>
                </a:solidFill>
                <a:latin typeface="DIN Black" pitchFamily="50" charset="0"/>
              </a:rPr>
              <a:t>NovaHealth</a:t>
            </a:r>
            <a:r>
              <a:rPr lang="en-US" sz="2800" dirty="0">
                <a:solidFill>
                  <a:schemeClr val="tx1"/>
                </a:solidFill>
                <a:latin typeface="DIN Black" pitchFamily="50" charset="0"/>
              </a:rPr>
              <a:t> Plans vs Traditional Health Insurance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A2990C-C3EA-4732-BC26-17B76C083560}"/>
              </a:ext>
            </a:extLst>
          </p:cNvPr>
          <p:cNvSpPr/>
          <p:nvPr/>
        </p:nvSpPr>
        <p:spPr>
          <a:xfrm>
            <a:off x="1104122" y="1450797"/>
            <a:ext cx="9983754" cy="420624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8951958-14BB-41BA-AAA7-A82A07334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315722"/>
              </p:ext>
            </p:extLst>
          </p:nvPr>
        </p:nvGraphicFramePr>
        <p:xfrm>
          <a:off x="1220754" y="1544209"/>
          <a:ext cx="9750491" cy="420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5452">
                  <a:extLst>
                    <a:ext uri="{9D8B030D-6E8A-4147-A177-3AD203B41FA5}">
                      <a16:colId xmlns:a16="http://schemas.microsoft.com/office/drawing/2014/main" val="3727568049"/>
                    </a:ext>
                  </a:extLst>
                </a:gridCol>
                <a:gridCol w="1291818">
                  <a:extLst>
                    <a:ext uri="{9D8B030D-6E8A-4147-A177-3AD203B41FA5}">
                      <a16:colId xmlns:a16="http://schemas.microsoft.com/office/drawing/2014/main" val="702679571"/>
                    </a:ext>
                  </a:extLst>
                </a:gridCol>
                <a:gridCol w="1912776">
                  <a:extLst>
                    <a:ext uri="{9D8B030D-6E8A-4147-A177-3AD203B41FA5}">
                      <a16:colId xmlns:a16="http://schemas.microsoft.com/office/drawing/2014/main" val="1228548240"/>
                    </a:ext>
                  </a:extLst>
                </a:gridCol>
                <a:gridCol w="2052735">
                  <a:extLst>
                    <a:ext uri="{9D8B030D-6E8A-4147-A177-3AD203B41FA5}">
                      <a16:colId xmlns:a16="http://schemas.microsoft.com/office/drawing/2014/main" val="1986290270"/>
                    </a:ext>
                  </a:extLst>
                </a:gridCol>
                <a:gridCol w="1052803">
                  <a:extLst>
                    <a:ext uri="{9D8B030D-6E8A-4147-A177-3AD203B41FA5}">
                      <a16:colId xmlns:a16="http://schemas.microsoft.com/office/drawing/2014/main" val="2433220634"/>
                    </a:ext>
                  </a:extLst>
                </a:gridCol>
                <a:gridCol w="1464907">
                  <a:extLst>
                    <a:ext uri="{9D8B030D-6E8A-4147-A177-3AD203B41FA5}">
                      <a16:colId xmlns:a16="http://schemas.microsoft.com/office/drawing/2014/main" val="2918410811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NovaHealth</a:t>
                      </a:r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1000 Plans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9525" marT="182880" marB="18288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9525" marT="182880" marB="18288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48202"/>
                  </a:ext>
                </a:extLst>
              </a:tr>
              <a:tr h="280557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 IUA 3X IUA maximums/year per member and family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1440" marB="9144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1440" marB="9144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831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OOP/Need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Accident Benefit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Benefit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Your Pocket</a:t>
                      </a:r>
                    </a:p>
                  </a:txBody>
                  <a:tcPr marL="137160" marR="137160" marT="137160" marB="13716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040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$2,000</a:t>
                      </a: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3CC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280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Maternity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$250</a:t>
                      </a: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$750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3CC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230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Knee Replacement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$2,000</a:t>
                      </a: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3CC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609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Broken Leg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$3,500 est.</a:t>
                      </a: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3CC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</a:t>
                      </a: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079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Torn Ligament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$1,500 est.</a:t>
                      </a: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3CC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$500</a:t>
                      </a:r>
                    </a:p>
                  </a:txBody>
                  <a:tcPr marL="137160" marR="137160" marT="137160" marB="13716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08686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5FEE90-653B-423B-91D7-85CD03386B4B}"/>
              </a:ext>
            </a:extLst>
          </p:cNvPr>
          <p:cNvSpPr txBox="1"/>
          <p:nvPr/>
        </p:nvSpPr>
        <p:spPr>
          <a:xfrm>
            <a:off x="11049069" y="371121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DIN Black" pitchFamily="50" charset="0"/>
              </a:rPr>
              <a:t>2 of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323D6B-C471-4304-8312-D35C80565C36}"/>
              </a:ext>
            </a:extLst>
          </p:cNvPr>
          <p:cNvSpPr txBox="1"/>
          <p:nvPr/>
        </p:nvSpPr>
        <p:spPr>
          <a:xfrm>
            <a:off x="1220754" y="5831794"/>
            <a:ext cx="991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 Narrow" panose="020B0606020202030204" pitchFamily="34" charset="0"/>
              </a:rPr>
              <a:t>NEED: Expenses related to the same medical condition, whether expenses for a single incident or separate incidents, will be shared as one medical need request</a:t>
            </a:r>
            <a:r>
              <a:rPr lang="en-US" sz="1200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5B3D1B-4AE4-48C7-AF30-5E51F37ECA53}"/>
              </a:ext>
            </a:extLst>
          </p:cNvPr>
          <p:cNvSpPr txBox="1"/>
          <p:nvPr/>
        </p:nvSpPr>
        <p:spPr>
          <a:xfrm>
            <a:off x="1824529" y="6198103"/>
            <a:ext cx="886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IUA: The initial </a:t>
            </a:r>
            <a:r>
              <a:rPr lang="en-US" sz="1200" b="1" dirty="0" err="1">
                <a:latin typeface="Arial Narrow" panose="020B0606020202030204" pitchFamily="34" charset="0"/>
              </a:rPr>
              <a:t>unshareable</a:t>
            </a:r>
            <a:r>
              <a:rPr lang="en-US" sz="1200" b="1" dirty="0">
                <a:latin typeface="Arial Narrow" panose="020B0606020202030204" pitchFamily="34" charset="0"/>
              </a:rPr>
              <a:t> amount, or IUA, is the amount that a member will pay before the Zion Health community shares in medical expenses</a:t>
            </a:r>
          </a:p>
        </p:txBody>
      </p:sp>
    </p:spTree>
    <p:extLst>
      <p:ext uri="{BB962C8B-B14F-4D97-AF65-F5344CB8AC3E}">
        <p14:creationId xmlns:p14="http://schemas.microsoft.com/office/powerpoint/2010/main" val="204494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67773B-6F72-4F4C-BF95-E64B8992A4EB}"/>
              </a:ext>
            </a:extLst>
          </p:cNvPr>
          <p:cNvSpPr/>
          <p:nvPr/>
        </p:nvSpPr>
        <p:spPr>
          <a:xfrm>
            <a:off x="380241" y="3048001"/>
            <a:ext cx="11431518" cy="35008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97A0B1-D3F7-4F52-B0C7-BBC4E1165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7457" y="536895"/>
            <a:ext cx="9144000" cy="176145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effectLst/>
                <a:latin typeface="DIN Black" pitchFamily="50" charset="0"/>
              </a:rPr>
              <a:t>2021 Employee Benefits </a:t>
            </a:r>
            <a:br>
              <a:rPr lang="en-US" sz="4000" dirty="0">
                <a:solidFill>
                  <a:schemeClr val="tx1"/>
                </a:solidFill>
                <a:latin typeface="DIN Black" pitchFamily="50" charset="0"/>
              </a:rPr>
            </a:br>
            <a:r>
              <a:rPr lang="en-US" sz="4000" dirty="0">
                <a:solidFill>
                  <a:schemeClr val="tx1"/>
                </a:solidFill>
                <a:effectLst/>
                <a:latin typeface="DIN Black" pitchFamily="50" charset="0"/>
              </a:rPr>
              <a:t>Benchmark Report</a:t>
            </a:r>
            <a:br>
              <a:rPr lang="en-US" sz="4000" dirty="0">
                <a:solidFill>
                  <a:schemeClr val="tx1"/>
                </a:solidFill>
                <a:latin typeface="DIN Black" pitchFamily="50" charset="0"/>
              </a:rPr>
            </a:br>
            <a:r>
              <a:rPr lang="en-US" sz="4000" dirty="0">
                <a:solidFill>
                  <a:schemeClr val="tx1"/>
                </a:solidFill>
                <a:effectLst/>
                <a:latin typeface="DIN Black" pitchFamily="50" charset="0"/>
              </a:rPr>
              <a:t>CBIZ Employee Benefits</a:t>
            </a:r>
            <a:endParaRPr lang="en-US" sz="4000" dirty="0">
              <a:solidFill>
                <a:schemeClr val="tx1"/>
              </a:solidFill>
              <a:latin typeface="DIN Black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213AC-7CCB-4566-8335-4B94D77EB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945" y="3450903"/>
            <a:ext cx="10630329" cy="29609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Society for Human Resource Management (SHRM) reports that health insurance premiums have grown by 54% over the last 11 years. Moreover, employees have shouldered 71% of the burden. Things have come to a breaking point at which both employers and employees can no longer afford rising premiums. </a:t>
            </a:r>
            <a:r>
              <a:rPr lang="en-US" sz="2400" b="1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This suggests that employers will start looking for more innovative health care plans that allow them to better manage the rising cost of benefits.</a:t>
            </a:r>
            <a:endParaRPr lang="en-US" sz="24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ECAF4-A18A-4DD3-AEF3-81B4146F0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19" y="446183"/>
            <a:ext cx="1860940" cy="243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0283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560</TotalTime>
  <Words>1520</Words>
  <Application>Microsoft Office PowerPoint</Application>
  <PresentationFormat>Widescreen</PresentationFormat>
  <Paragraphs>267</Paragraphs>
  <Slides>22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Arial Narrow</vt:lpstr>
      <vt:lpstr>Calibri</vt:lpstr>
      <vt:lpstr>Corbel</vt:lpstr>
      <vt:lpstr>Courier New</vt:lpstr>
      <vt:lpstr>DIN Black</vt:lpstr>
      <vt:lpstr>Wingdings</vt:lpstr>
      <vt:lpstr>Basis</vt:lpstr>
      <vt:lpstr>PowerPoint Presentation</vt:lpstr>
      <vt:lpstr>PowerPoint Presentation</vt:lpstr>
      <vt:lpstr>PowerPoint Presentation</vt:lpstr>
      <vt:lpstr>Providers Will Bill Up to 900% of Medicare</vt:lpstr>
      <vt:lpstr>Comparing Hospital Pricing</vt:lpstr>
      <vt:lpstr>High Out of Pocket Medical Expenses Cause Financial Stress</vt:lpstr>
      <vt:lpstr>Out -of-Pocket Cost Comparison NovaHealth Plans vs Traditional Health Insurance </vt:lpstr>
      <vt:lpstr>Out -of-Pocket Cost Comparison NovaHealth Plans vs Traditional Health Insurance</vt:lpstr>
      <vt:lpstr>2021 Employee Benefits  Benchmark Report CBIZ Employee Benefits</vt:lpstr>
      <vt:lpstr>Can Un-Affordable Health Insurance Be a  Financial Safety Net?</vt:lpstr>
      <vt:lpstr>Can Un-Affordable Health Insurance Be a  Financial Safety Net?</vt:lpstr>
      <vt:lpstr>PowerPoint Presentation</vt:lpstr>
      <vt:lpstr>PowerPoint Presentation</vt:lpstr>
      <vt:lpstr>PowerPoint Presentation</vt:lpstr>
      <vt:lpstr>Ready to get off that traditional Health Insurance Merry-go-round?</vt:lpstr>
      <vt:lpstr>Action Steps</vt:lpstr>
      <vt:lpstr>NovaHealth Plans Synergistically Combine Essential Elements Into One Health Plan Producing Better Benefits and Better Commissions</vt:lpstr>
      <vt:lpstr>Our TPA Billing/Payment System Is Good for  Brokers, Individuals, and Employers</vt:lpstr>
      <vt:lpstr>How our TPA system Works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Employee Benefits  Benchmark Report CBIZ Employee Benefits</dc:title>
  <dc:creator>Shaun Roos</dc:creator>
  <cp:lastModifiedBy>shaundroos@outlook.com</cp:lastModifiedBy>
  <cp:revision>89</cp:revision>
  <dcterms:created xsi:type="dcterms:W3CDTF">2021-10-07T00:41:03Z</dcterms:created>
  <dcterms:modified xsi:type="dcterms:W3CDTF">2022-06-30T17:57:52Z</dcterms:modified>
</cp:coreProperties>
</file>