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50" r:id="rId4"/>
    <p:sldMasterId id="2147484262" r:id="rId5"/>
    <p:sldMasterId id="2147484274" r:id="rId6"/>
    <p:sldMasterId id="2147484286" r:id="rId7"/>
  </p:sldMasterIdLst>
  <p:notesMasterIdLst>
    <p:notesMasterId r:id="rId33"/>
  </p:notesMasterIdLst>
  <p:sldIdLst>
    <p:sldId id="584" r:id="rId8"/>
    <p:sldId id="563" r:id="rId9"/>
    <p:sldId id="561" r:id="rId10"/>
    <p:sldId id="267" r:id="rId11"/>
    <p:sldId id="564" r:id="rId12"/>
    <p:sldId id="583" r:id="rId13"/>
    <p:sldId id="264" r:id="rId14"/>
    <p:sldId id="570" r:id="rId15"/>
    <p:sldId id="266" r:id="rId16"/>
    <p:sldId id="566" r:id="rId17"/>
    <p:sldId id="265" r:id="rId18"/>
    <p:sldId id="268" r:id="rId19"/>
    <p:sldId id="569" r:id="rId20"/>
    <p:sldId id="575" r:id="rId21"/>
    <p:sldId id="571" r:id="rId22"/>
    <p:sldId id="567" r:id="rId23"/>
    <p:sldId id="580" r:id="rId24"/>
    <p:sldId id="577" r:id="rId25"/>
    <p:sldId id="574" r:id="rId26"/>
    <p:sldId id="585" r:id="rId27"/>
    <p:sldId id="578" r:id="rId28"/>
    <p:sldId id="579" r:id="rId29"/>
    <p:sldId id="270" r:id="rId30"/>
    <p:sldId id="271" r:id="rId31"/>
    <p:sldId id="272"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263"/>
    <a:srgbClr val="A4DEF4"/>
    <a:srgbClr val="9FC4E5"/>
    <a:srgbClr val="00ADEF"/>
    <a:srgbClr val="2E61A0"/>
    <a:srgbClr val="97D1AA"/>
    <a:srgbClr val="4BCDAB"/>
    <a:srgbClr val="006600"/>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8B987B-6643-43AA-9B56-509B80CCD0F3}" type="datetimeFigureOut">
              <a:rPr lang="en-US" smtClean="0"/>
              <a:t>4/11/2025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C0D42F3-CDD5-4B19-B3DB-7C5223465AF0}" type="slidenum">
              <a:rPr lang="en-US" smtClean="0"/>
              <a:t>‹#›</a:t>
            </a:fld>
            <a:endParaRPr lang="en-US" dirty="0"/>
          </a:p>
        </p:txBody>
      </p:sp>
    </p:spTree>
    <p:extLst>
      <p:ext uri="{BB962C8B-B14F-4D97-AF65-F5344CB8AC3E}">
        <p14:creationId xmlns:p14="http://schemas.microsoft.com/office/powerpoint/2010/main" val="48105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F5248-46FB-4B21-86CC-193094DCEF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1CC9A-5A1F-4B55-A065-BB4E65346D4D}"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11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9D0E3-2BD6-4254-82D0-8E1441667E33}"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143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F5248-46FB-4B21-86CC-193094DCEF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52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BCEC5-CE1B-4617-82D6-65BD0F5B07A5}"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159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011BD-7957-4CF3-8BCA-9A385F7F00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82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D1E35-9E29-4BA2-8650-B8DF2FB8418A}"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306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E36BE-4641-4FC6-BB34-6A020DAA3E16}" type="datetime1">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44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F94D2-0D2E-4C87-8168-ED920BF6FA52}" type="datetime1">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898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93852E-F5CF-4AEE-8E73-07BBAD90892A}" type="datetime1">
              <a:rPr lang="en-US" smtClean="0"/>
              <a:t>4/11/2025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996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DCBE78-9AC4-4210-8A68-53918CCA97CC}" type="datetime1">
              <a:rPr lang="en-US" smtClean="0"/>
              <a:t>4/11/2025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766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BCEC5-CE1B-4617-82D6-65BD0F5B07A5}"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9700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BF09E-DD05-437F-9F41-BFC11A888A78}"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896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1CC9A-5A1F-4B55-A065-BB4E65346D4D}"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40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9D0E3-2BD6-4254-82D0-8E1441667E33}"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46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F5248-46FB-4B21-86CC-193094DCEF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06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BCEC5-CE1B-4617-82D6-65BD0F5B07A5}"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1414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011BD-7957-4CF3-8BCA-9A385F7F00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884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D1E35-9E29-4BA2-8650-B8DF2FB8418A}"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222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E36BE-4641-4FC6-BB34-6A020DAA3E16}" type="datetime1">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85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F94D2-0D2E-4C87-8168-ED920BF6FA52}" type="datetime1">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4444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93852E-F5CF-4AEE-8E73-07BBAD90892A}" type="datetime1">
              <a:rPr lang="en-US" smtClean="0"/>
              <a:t>4/11/2025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18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011BD-7957-4CF3-8BCA-9A385F7F00A0}"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80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DCBE78-9AC4-4210-8A68-53918CCA97CC}" type="datetime1">
              <a:rPr lang="en-US" smtClean="0"/>
              <a:t>4/11/2025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28846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BF09E-DD05-437F-9F41-BFC11A888A78}"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542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1CC9A-5A1F-4B55-A065-BB4E65346D4D}"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1219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9D0E3-2BD6-4254-82D0-8E1441667E33}" type="datetime1">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482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FD2-DB6D-EA06-9A65-D69B353A7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C3A495-832E-019C-AA77-678582B6C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923E1-B92C-9C01-E91E-33FEB848FCFF}"/>
              </a:ext>
            </a:extLst>
          </p:cNvPr>
          <p:cNvSpPr>
            <a:spLocks noGrp="1"/>
          </p:cNvSpPr>
          <p:nvPr>
            <p:ph type="dt" sz="half" idx="10"/>
          </p:nvPr>
        </p:nvSpPr>
        <p:spPr/>
        <p:txBody>
          <a:bodyPr/>
          <a:lstStyle/>
          <a:p>
            <a:fld id="{CC2F5248-46FB-4B21-86CC-193094DCEFA0}" type="datetime1">
              <a:rPr lang="en-US" smtClean="0"/>
              <a:t>4/11/2025</a:t>
            </a:fld>
            <a:endParaRPr lang="en-US" dirty="0"/>
          </a:p>
        </p:txBody>
      </p:sp>
      <p:sp>
        <p:nvSpPr>
          <p:cNvPr id="5" name="Footer Placeholder 4">
            <a:extLst>
              <a:ext uri="{FF2B5EF4-FFF2-40B4-BE49-F238E27FC236}">
                <a16:creationId xmlns:a16="http://schemas.microsoft.com/office/drawing/2014/main" id="{1868D9DC-C9C3-407A-DE93-808C651EE2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F855BA-D4E1-575B-8A09-7B9575EAA44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0497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65C3-B770-8075-107F-8F4C63F66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8916-9A7D-D1F3-3278-B6344F5D79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6F8D-C1AC-7857-7CD6-D2E2074A9FF3}"/>
              </a:ext>
            </a:extLst>
          </p:cNvPr>
          <p:cNvSpPr>
            <a:spLocks noGrp="1"/>
          </p:cNvSpPr>
          <p:nvPr>
            <p:ph type="dt" sz="half" idx="10"/>
          </p:nvPr>
        </p:nvSpPr>
        <p:spPr/>
        <p:txBody>
          <a:bodyPr/>
          <a:lstStyle/>
          <a:p>
            <a:fld id="{2A4BCEC5-CE1B-4617-82D6-65BD0F5B07A5}" type="datetime1">
              <a:rPr lang="en-US" smtClean="0"/>
              <a:t>4/11/2025</a:t>
            </a:fld>
            <a:endParaRPr lang="en-US" dirty="0"/>
          </a:p>
        </p:txBody>
      </p:sp>
      <p:sp>
        <p:nvSpPr>
          <p:cNvPr id="5" name="Footer Placeholder 4">
            <a:extLst>
              <a:ext uri="{FF2B5EF4-FFF2-40B4-BE49-F238E27FC236}">
                <a16:creationId xmlns:a16="http://schemas.microsoft.com/office/drawing/2014/main" id="{6670A8FA-7851-C186-40E2-4679E2A184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51469D-B158-0EF7-D9AF-BBEDBB2FCC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305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FCF7-FB50-891B-FEA8-E92517DA27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8E20C4-48F3-7A4C-2073-A3C19EC7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BF3E00-0793-3EEA-2748-320071437FE5}"/>
              </a:ext>
            </a:extLst>
          </p:cNvPr>
          <p:cNvSpPr>
            <a:spLocks noGrp="1"/>
          </p:cNvSpPr>
          <p:nvPr>
            <p:ph type="dt" sz="half" idx="10"/>
          </p:nvPr>
        </p:nvSpPr>
        <p:spPr/>
        <p:txBody>
          <a:bodyPr/>
          <a:lstStyle/>
          <a:p>
            <a:fld id="{040011BD-7957-4CF3-8BCA-9A385F7F00A0}" type="datetime1">
              <a:rPr lang="en-US" smtClean="0"/>
              <a:t>4/11/2025</a:t>
            </a:fld>
            <a:endParaRPr lang="en-US" dirty="0"/>
          </a:p>
        </p:txBody>
      </p:sp>
      <p:sp>
        <p:nvSpPr>
          <p:cNvPr id="5" name="Footer Placeholder 4">
            <a:extLst>
              <a:ext uri="{FF2B5EF4-FFF2-40B4-BE49-F238E27FC236}">
                <a16:creationId xmlns:a16="http://schemas.microsoft.com/office/drawing/2014/main" id="{1D51BA67-BD4C-F9A4-51B2-6098603637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1C0187-9F78-7630-C338-E4EC5754F38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36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0397-DBF1-7AA6-ECEC-0CC2E6B20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E0C6E-B5F6-CB93-9F05-BE8FAE209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69C2B-BB06-3D7D-D884-1C0501C243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FC4B86-4516-10B0-8A57-3EDF84C6F46C}"/>
              </a:ext>
            </a:extLst>
          </p:cNvPr>
          <p:cNvSpPr>
            <a:spLocks noGrp="1"/>
          </p:cNvSpPr>
          <p:nvPr>
            <p:ph type="dt" sz="half" idx="10"/>
          </p:nvPr>
        </p:nvSpPr>
        <p:spPr/>
        <p:txBody>
          <a:bodyPr/>
          <a:lstStyle/>
          <a:p>
            <a:fld id="{014D1E35-9E29-4BA2-8650-B8DF2FB8418A}" type="datetime1">
              <a:rPr lang="en-US" smtClean="0"/>
              <a:t>4/11/2025</a:t>
            </a:fld>
            <a:endParaRPr lang="en-US" dirty="0"/>
          </a:p>
        </p:txBody>
      </p:sp>
      <p:sp>
        <p:nvSpPr>
          <p:cNvPr id="6" name="Footer Placeholder 5">
            <a:extLst>
              <a:ext uri="{FF2B5EF4-FFF2-40B4-BE49-F238E27FC236}">
                <a16:creationId xmlns:a16="http://schemas.microsoft.com/office/drawing/2014/main" id="{15012A64-D563-0CA9-CE0C-89658C4817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7754D1-5603-1BD9-6BBC-4A35AC619C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6724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DE2B-419C-542C-FDD0-2C4F3CA1F3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C672E-1818-FB42-2D63-BCEB9028F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59A6D-64FF-07D1-77AA-B363C0E6A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DAC54-1466-716A-B900-387835EF0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CBA09-B5CA-AD69-185E-57D8D7912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6CCFD-C6BE-1442-61E9-1A6DD188886A}"/>
              </a:ext>
            </a:extLst>
          </p:cNvPr>
          <p:cNvSpPr>
            <a:spLocks noGrp="1"/>
          </p:cNvSpPr>
          <p:nvPr>
            <p:ph type="dt" sz="half" idx="10"/>
          </p:nvPr>
        </p:nvSpPr>
        <p:spPr/>
        <p:txBody>
          <a:bodyPr/>
          <a:lstStyle/>
          <a:p>
            <a:fld id="{030E36BE-4641-4FC6-BB34-6A020DAA3E16}" type="datetime1">
              <a:rPr lang="en-US" smtClean="0"/>
              <a:t>4/11/2025</a:t>
            </a:fld>
            <a:endParaRPr lang="en-US" dirty="0"/>
          </a:p>
        </p:txBody>
      </p:sp>
      <p:sp>
        <p:nvSpPr>
          <p:cNvPr id="8" name="Footer Placeholder 7">
            <a:extLst>
              <a:ext uri="{FF2B5EF4-FFF2-40B4-BE49-F238E27FC236}">
                <a16:creationId xmlns:a16="http://schemas.microsoft.com/office/drawing/2014/main" id="{39E1ABCA-F204-5788-DE4C-531EE1E98E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3CA893-1F73-F42E-FDC9-E1D371CEBFC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0642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B1BE-7891-2BBD-66A6-CB718D8283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0FEFA-B6F6-8877-5714-D6B47539443A}"/>
              </a:ext>
            </a:extLst>
          </p:cNvPr>
          <p:cNvSpPr>
            <a:spLocks noGrp="1"/>
          </p:cNvSpPr>
          <p:nvPr>
            <p:ph type="dt" sz="half" idx="10"/>
          </p:nvPr>
        </p:nvSpPr>
        <p:spPr/>
        <p:txBody>
          <a:bodyPr/>
          <a:lstStyle/>
          <a:p>
            <a:fld id="{CE3F94D2-0D2E-4C87-8168-ED920BF6FA52}" type="datetime1">
              <a:rPr lang="en-US" smtClean="0"/>
              <a:t>4/11/2025</a:t>
            </a:fld>
            <a:endParaRPr lang="en-US" dirty="0"/>
          </a:p>
        </p:txBody>
      </p:sp>
      <p:sp>
        <p:nvSpPr>
          <p:cNvPr id="4" name="Footer Placeholder 3">
            <a:extLst>
              <a:ext uri="{FF2B5EF4-FFF2-40B4-BE49-F238E27FC236}">
                <a16:creationId xmlns:a16="http://schemas.microsoft.com/office/drawing/2014/main" id="{B99022C2-8DD3-B7C3-EB47-D3EF0E2C8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7ABB19-9ECE-7AD1-0C3B-BC533E69629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82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D1E35-9E29-4BA2-8650-B8DF2FB8418A}"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987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D1B54-632E-5FA7-7242-C43A491775AF}"/>
              </a:ext>
            </a:extLst>
          </p:cNvPr>
          <p:cNvSpPr>
            <a:spLocks noGrp="1"/>
          </p:cNvSpPr>
          <p:nvPr>
            <p:ph type="dt" sz="half" idx="10"/>
          </p:nvPr>
        </p:nvSpPr>
        <p:spPr/>
        <p:txBody>
          <a:bodyPr/>
          <a:lstStyle/>
          <a:p>
            <a:fld id="{1893852E-F5CF-4AEE-8E73-07BBAD90892A}" type="datetime1">
              <a:rPr lang="en-US" smtClean="0"/>
              <a:t>4/11/2025</a:t>
            </a:fld>
            <a:endParaRPr lang="en-US" dirty="0"/>
          </a:p>
        </p:txBody>
      </p:sp>
      <p:sp>
        <p:nvSpPr>
          <p:cNvPr id="3" name="Footer Placeholder 2">
            <a:extLst>
              <a:ext uri="{FF2B5EF4-FFF2-40B4-BE49-F238E27FC236}">
                <a16:creationId xmlns:a16="http://schemas.microsoft.com/office/drawing/2014/main" id="{CE187414-BA7F-8CD1-9FA0-813A56E0E8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D0283E-738D-55B9-717C-1878C14774D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910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7B46-529E-2888-D0A4-30238CFE1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9165E-2249-CEB4-56AB-5E2E300A7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C5FC5F-F133-6FCC-02E8-B76E5C8C7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97FB9-036F-CDA1-A822-6BCE3889EEA8}"/>
              </a:ext>
            </a:extLst>
          </p:cNvPr>
          <p:cNvSpPr>
            <a:spLocks noGrp="1"/>
          </p:cNvSpPr>
          <p:nvPr>
            <p:ph type="dt" sz="half" idx="10"/>
          </p:nvPr>
        </p:nvSpPr>
        <p:spPr/>
        <p:txBody>
          <a:bodyPr/>
          <a:lstStyle/>
          <a:p>
            <a:fld id="{C6DCBE78-9AC4-4210-8A68-53918CCA97CC}" type="datetime1">
              <a:rPr lang="en-US" smtClean="0"/>
              <a:t>4/11/2025</a:t>
            </a:fld>
            <a:endParaRPr lang="en-US" dirty="0"/>
          </a:p>
        </p:txBody>
      </p:sp>
      <p:sp>
        <p:nvSpPr>
          <p:cNvPr id="6" name="Footer Placeholder 5">
            <a:extLst>
              <a:ext uri="{FF2B5EF4-FFF2-40B4-BE49-F238E27FC236}">
                <a16:creationId xmlns:a16="http://schemas.microsoft.com/office/drawing/2014/main" id="{001010CD-955A-A096-7D45-CB674D56DB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FC5FFD-36C3-9BD9-CF7D-0AD3B1CBF94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9901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6631-197E-E899-8532-714A407CD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84DF21-D506-8319-CC01-9BC23E386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05E95-F3AE-7258-BF90-DFFAB04E8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E0A6-2C9B-66DC-66D7-245FFEAFAD27}"/>
              </a:ext>
            </a:extLst>
          </p:cNvPr>
          <p:cNvSpPr>
            <a:spLocks noGrp="1"/>
          </p:cNvSpPr>
          <p:nvPr>
            <p:ph type="dt" sz="half" idx="10"/>
          </p:nvPr>
        </p:nvSpPr>
        <p:spPr/>
        <p:txBody>
          <a:bodyPr/>
          <a:lstStyle/>
          <a:p>
            <a:fld id="{9F9BF09E-DD05-437F-9F41-BFC11A888A78}" type="datetime1">
              <a:rPr lang="en-US" smtClean="0"/>
              <a:t>4/11/2025</a:t>
            </a:fld>
            <a:endParaRPr lang="en-US" dirty="0"/>
          </a:p>
        </p:txBody>
      </p:sp>
      <p:sp>
        <p:nvSpPr>
          <p:cNvPr id="6" name="Footer Placeholder 5">
            <a:extLst>
              <a:ext uri="{FF2B5EF4-FFF2-40B4-BE49-F238E27FC236}">
                <a16:creationId xmlns:a16="http://schemas.microsoft.com/office/drawing/2014/main" id="{D8D7049C-50F8-6C1F-B0E0-6C503C173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404DCA-051C-2E97-FE60-90B82AD285C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152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2E59-2283-C020-F87E-CC8284989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4533F9-FB2D-76CB-2B15-65080AE46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0A40F-4A3E-B49E-B8DC-C68AEF05D322}"/>
              </a:ext>
            </a:extLst>
          </p:cNvPr>
          <p:cNvSpPr>
            <a:spLocks noGrp="1"/>
          </p:cNvSpPr>
          <p:nvPr>
            <p:ph type="dt" sz="half" idx="10"/>
          </p:nvPr>
        </p:nvSpPr>
        <p:spPr/>
        <p:txBody>
          <a:bodyPr/>
          <a:lstStyle/>
          <a:p>
            <a:fld id="{C3D1CC9A-5A1F-4B55-A065-BB4E65346D4D}" type="datetime1">
              <a:rPr lang="en-US" smtClean="0"/>
              <a:t>4/11/2025</a:t>
            </a:fld>
            <a:endParaRPr lang="en-US" dirty="0"/>
          </a:p>
        </p:txBody>
      </p:sp>
      <p:sp>
        <p:nvSpPr>
          <p:cNvPr id="5" name="Footer Placeholder 4">
            <a:extLst>
              <a:ext uri="{FF2B5EF4-FFF2-40B4-BE49-F238E27FC236}">
                <a16:creationId xmlns:a16="http://schemas.microsoft.com/office/drawing/2014/main" id="{21DC4A9D-CFD9-0C6B-49FE-FA8B48A81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3171CA-F092-B19C-4DD0-3A4C0308275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583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12C94-441E-3B3D-30E9-95B0BE10C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816AA-02E2-CD44-E765-B8F42A466F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791CD-DE6E-4227-9F7B-C7EDB4BB8A8D}"/>
              </a:ext>
            </a:extLst>
          </p:cNvPr>
          <p:cNvSpPr>
            <a:spLocks noGrp="1"/>
          </p:cNvSpPr>
          <p:nvPr>
            <p:ph type="dt" sz="half" idx="10"/>
          </p:nvPr>
        </p:nvSpPr>
        <p:spPr/>
        <p:txBody>
          <a:bodyPr/>
          <a:lstStyle/>
          <a:p>
            <a:fld id="{2FF9D0E3-2BD6-4254-82D0-8E1441667E33}" type="datetime1">
              <a:rPr lang="en-US" smtClean="0"/>
              <a:t>4/11/2025</a:t>
            </a:fld>
            <a:endParaRPr lang="en-US" dirty="0"/>
          </a:p>
        </p:txBody>
      </p:sp>
      <p:sp>
        <p:nvSpPr>
          <p:cNvPr id="5" name="Footer Placeholder 4">
            <a:extLst>
              <a:ext uri="{FF2B5EF4-FFF2-40B4-BE49-F238E27FC236}">
                <a16:creationId xmlns:a16="http://schemas.microsoft.com/office/drawing/2014/main" id="{6508A696-DE65-0D63-2F50-A1F7CAF70D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63E921-8938-477E-5FD7-2425FC87C80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29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E36BE-4641-4FC6-BB34-6A020DAA3E16}" type="datetime1">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88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F94D2-0D2E-4C87-8168-ED920BF6FA52}" type="datetime1">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803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93852E-F5CF-4AEE-8E73-07BBAD90892A}" type="datetime1">
              <a:rPr lang="en-US" smtClean="0"/>
              <a:t>4/11/2025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337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DCBE78-9AC4-4210-8A68-53918CCA97CC}" type="datetime1">
              <a:rPr lang="en-US" smtClean="0"/>
              <a:t>4/11/2025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801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BF09E-DD05-437F-9F41-BFC11A888A78}" type="datetime1">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901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E312BF-6E7B-46F2-B83A-98982FB970FA}" type="datetime1">
              <a:rPr lang="en-US" smtClean="0"/>
              <a:t>4/11/2025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029557"/>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E312BF-6E7B-46F2-B83A-98982FB970FA}" type="datetime1">
              <a:rPr lang="en-US" smtClean="0"/>
              <a:t>4/11/2025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02258"/>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E312BF-6E7B-46F2-B83A-98982FB970FA}" type="datetime1">
              <a:rPr lang="en-US" smtClean="0"/>
              <a:t>4/11/2025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99525"/>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A355D-1324-B62F-793D-DAC212D2F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B956F-D32B-FA0B-C32F-41C00B26F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D5A36-880E-802D-49E8-B66B683D6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312BF-6E7B-46F2-B83A-98982FB970FA}" type="datetime1">
              <a:rPr lang="en-US" smtClean="0"/>
              <a:t>4/11/2025</a:t>
            </a:fld>
            <a:endParaRPr lang="en-US" dirty="0"/>
          </a:p>
        </p:txBody>
      </p:sp>
      <p:sp>
        <p:nvSpPr>
          <p:cNvPr id="5" name="Footer Placeholder 4">
            <a:extLst>
              <a:ext uri="{FF2B5EF4-FFF2-40B4-BE49-F238E27FC236}">
                <a16:creationId xmlns:a16="http://schemas.microsoft.com/office/drawing/2014/main" id="{4480F442-2711-571E-1E01-0AB29A410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77EE3D-2E0E-B40C-1FA6-D53799210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9704934"/>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arrow-turn-around-blue-sign-symbol-308642/" TargetMode="Externa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en@worksitebenefitsno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18B566-D179-EF13-71D5-17C9200B616B}"/>
              </a:ext>
            </a:extLst>
          </p:cNvPr>
          <p:cNvSpPr>
            <a:spLocks noGrp="1"/>
          </p:cNvSpPr>
          <p:nvPr>
            <p:ph idx="1"/>
          </p:nvPr>
        </p:nvSpPr>
        <p:spPr/>
        <p:txBody>
          <a:bodyPr>
            <a:normAutofit/>
          </a:bodyPr>
          <a:lstStyle/>
          <a:p>
            <a:pPr algn="ctr"/>
            <a:r>
              <a:rPr lang="en-US" sz="4800" dirty="0">
                <a:solidFill>
                  <a:schemeClr val="accent1">
                    <a:lumMod val="75000"/>
                  </a:schemeClr>
                </a:solidFill>
                <a:latin typeface="Arial" panose="020B0604020202020204" pitchFamily="34" charset="0"/>
                <a:cs typeface="Arial" panose="020B0604020202020204" pitchFamily="34" charset="0"/>
              </a:rPr>
              <a:t>Recruiting and Retaining Great Employees with Truly Affordable Benefits</a:t>
            </a:r>
          </a:p>
          <a:p>
            <a:pPr algn="ctr"/>
            <a:endParaRPr lang="en-US" sz="48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Presented by Ken Hostetter, Broker</a:t>
            </a:r>
          </a:p>
        </p:txBody>
      </p:sp>
      <p:pic>
        <p:nvPicPr>
          <p:cNvPr id="5" name="Picture 4">
            <a:extLst>
              <a:ext uri="{FF2B5EF4-FFF2-40B4-BE49-F238E27FC236}">
                <a16:creationId xmlns:a16="http://schemas.microsoft.com/office/drawing/2014/main" id="{1784030E-B5E5-DBC8-144C-97ED99B83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941" y="508114"/>
            <a:ext cx="3271854" cy="817964"/>
          </a:xfrm>
          <a:prstGeom prst="rect">
            <a:avLst/>
          </a:prstGeom>
        </p:spPr>
      </p:pic>
    </p:spTree>
    <p:extLst>
      <p:ext uri="{BB962C8B-B14F-4D97-AF65-F5344CB8AC3E}">
        <p14:creationId xmlns:p14="http://schemas.microsoft.com/office/powerpoint/2010/main" val="390250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390330" y="1300000"/>
            <a:ext cx="11579289" cy="460440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lIns="457200" tIns="274320" rIns="457200" bIns="365760" rtlCol="0">
            <a:spAutoFit/>
          </a:bodyPr>
          <a:lstStyle/>
          <a:p>
            <a:pPr marL="0" marR="0" algn="ctr" fontAlgn="base">
              <a:lnSpc>
                <a:spcPct val="107000"/>
              </a:lnSpc>
              <a:spcBef>
                <a:spcPts val="0"/>
              </a:spcBef>
              <a:spcAft>
                <a:spcPts val="800"/>
              </a:spcAft>
            </a:pPr>
            <a:r>
              <a:rPr lang="en-US" sz="3200" b="1" kern="0"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Employee Requirements for ICHRA</a:t>
            </a:r>
            <a:endParaRPr lang="en-US" sz="3200" b="1" kern="1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receive tax-free reimbursements</a:t>
            </a:r>
            <a:r>
              <a:rPr lang="en-US" sz="3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marR="0" indent="-342900" fontAlgn="base">
              <a:lnSpc>
                <a:spcPct val="107000"/>
              </a:lnSpc>
              <a:spcBef>
                <a:spcPts val="0"/>
              </a:spcBef>
              <a:spcAft>
                <a:spcPts val="800"/>
              </a:spcAft>
              <a:buFont typeface="Arial" panose="020B0604020202020204" pitchFamily="34" charset="0"/>
              <a:buChar char="•"/>
            </a:pPr>
            <a:r>
              <a:rPr lang="en-US" sz="3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employee must have or sign up for</a:t>
            </a:r>
            <a:r>
              <a:rPr lang="en-US" sz="32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ndividual (or family) health insurance coverage which provides coverage of essential benefits, preventive and emergency services .</a:t>
            </a:r>
          </a:p>
          <a:p>
            <a:pPr marL="342900" marR="0" indent="-342900" fontAlgn="base">
              <a:lnSpc>
                <a:spcPct val="107000"/>
              </a:lnSpc>
              <a:spcBef>
                <a:spcPts val="0"/>
              </a:spcBef>
              <a:spcAft>
                <a:spcPts val="800"/>
              </a:spcAft>
              <a:buFont typeface="Arial" panose="020B0604020202020204" pitchFamily="34" charset="0"/>
              <a:buChar char="•"/>
            </a:pPr>
            <a:r>
              <a:rPr lang="en-US" sz="3200" b="1" kern="0" dirty="0">
                <a:solidFill>
                  <a:srgbClr val="000000"/>
                </a:solidFill>
                <a:latin typeface="Arial" panose="020B0604020202020204" pitchFamily="34" charset="0"/>
                <a:ea typeface="Calibri" panose="020F0502020204030204" pitchFamily="34" charset="0"/>
                <a:cs typeface="Arial" panose="020B0604020202020204" pitchFamily="34" charset="0"/>
              </a:rPr>
              <a:t>Must prove coverage.</a:t>
            </a:r>
            <a:endPar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B650E9-C4DF-8D3C-E3F4-69F3677E5CF9}"/>
              </a:ext>
            </a:extLst>
          </p:cNvPr>
          <p:cNvSpPr txBox="1"/>
          <p:nvPr/>
        </p:nvSpPr>
        <p:spPr>
          <a:xfrm>
            <a:off x="2888499" y="254555"/>
            <a:ext cx="6881529" cy="769441"/>
          </a:xfrm>
          <a:prstGeom prst="rect">
            <a:avLst/>
          </a:prstGeom>
          <a:solidFill>
            <a:srgbClr val="2E61A0"/>
          </a:solidFill>
          <a:scene3d>
            <a:camera prst="orthographicFront"/>
            <a:lightRig rig="threePt" dir="t"/>
          </a:scene3d>
          <a:sp3d>
            <a:bevelT/>
          </a:sp3d>
        </p:spPr>
        <p:txBody>
          <a:bodyPr wrap="square" rtlCol="0">
            <a:spAutoFit/>
          </a:bodyPr>
          <a:lstStyle/>
          <a:p>
            <a:pPr algn="ctr"/>
            <a:r>
              <a:rPr lang="en-US" sz="4400" b="1" dirty="0"/>
              <a:t> </a:t>
            </a:r>
            <a:r>
              <a:rPr lang="en-US" sz="4400" b="1" dirty="0">
                <a:solidFill>
                  <a:srgbClr val="FFC000"/>
                </a:solidFill>
                <a:latin typeface="Arial" panose="020B0604020202020204" pitchFamily="34" charset="0"/>
                <a:cs typeface="Arial" panose="020B0604020202020204" pitchFamily="34" charset="0"/>
              </a:rPr>
              <a:t>ICHRA Basics</a:t>
            </a:r>
          </a:p>
        </p:txBody>
      </p:sp>
    </p:spTree>
    <p:extLst>
      <p:ext uri="{BB962C8B-B14F-4D97-AF65-F5344CB8AC3E}">
        <p14:creationId xmlns:p14="http://schemas.microsoft.com/office/powerpoint/2010/main" val="288334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283028" y="1313778"/>
            <a:ext cx="11625943" cy="4671151"/>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lIns="274320" tIns="182880" rIns="274320" bIns="91440" rtlCol="0">
            <a:spAutoFit/>
          </a:bodyPr>
          <a:lstStyle/>
          <a:p>
            <a:pPr marL="457200" marR="0" indent="-457200">
              <a:lnSpc>
                <a:spcPct val="107000"/>
              </a:lnSpc>
              <a:spcBef>
                <a:spcPts val="0"/>
              </a:spcBef>
              <a:spcAft>
                <a:spcPts val="800"/>
              </a:spcAft>
              <a:buFont typeface="Arial" panose="020B0604020202020204" pitchFamily="34" charset="0"/>
              <a:buChar char="•"/>
            </a:pP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Employees like</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 ICHRA plans </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they get to choose the health coverage that works best for them, instead of getting stuck with a one size fits all employer group plan..</a:t>
            </a:r>
          </a:p>
          <a:p>
            <a:pPr marL="457200" marR="0" indent="-457200">
              <a:lnSpc>
                <a:spcPct val="107000"/>
              </a:lnSpc>
              <a:spcBef>
                <a:spcPts val="0"/>
              </a:spcBef>
              <a:spcAft>
                <a:spcPts val="800"/>
              </a:spcAft>
              <a:buFont typeface="Arial" panose="020B0604020202020204" pitchFamily="34" charset="0"/>
              <a:buChar char="•"/>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nSpc>
                <a:spcPct val="107000"/>
              </a:lnSpc>
              <a:spcBef>
                <a:spcPts val="0"/>
              </a:spcBef>
              <a:spcAft>
                <a:spcPts val="800"/>
              </a:spcAft>
              <a:buFont typeface="Arial" panose="020B0604020202020204" pitchFamily="34" charset="0"/>
              <a:buChar char="•"/>
            </a:pP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ICHRA </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allows employers to contribute to a health insurance plan that fits the employer’s budget and employees' needs</a:t>
            </a:r>
            <a:r>
              <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dirty="0"/>
          </a:p>
        </p:txBody>
      </p:sp>
      <p:sp>
        <p:nvSpPr>
          <p:cNvPr id="2" name="TextBox 1">
            <a:extLst>
              <a:ext uri="{FF2B5EF4-FFF2-40B4-BE49-F238E27FC236}">
                <a16:creationId xmlns:a16="http://schemas.microsoft.com/office/drawing/2014/main" id="{8C7A4167-DF48-00F9-52D0-8D70E6175286}"/>
              </a:ext>
            </a:extLst>
          </p:cNvPr>
          <p:cNvSpPr txBox="1"/>
          <p:nvPr/>
        </p:nvSpPr>
        <p:spPr>
          <a:xfrm>
            <a:off x="2752218" y="306073"/>
            <a:ext cx="6881529" cy="769441"/>
          </a:xfrm>
          <a:prstGeom prst="rect">
            <a:avLst/>
          </a:prstGeom>
          <a:solidFill>
            <a:srgbClr val="2E61A0"/>
          </a:solidFill>
          <a:scene3d>
            <a:camera prst="orthographicFront"/>
            <a:lightRig rig="threePt" dir="t"/>
          </a:scene3d>
          <a:sp3d>
            <a:bevelT/>
          </a:sp3d>
        </p:spPr>
        <p:txBody>
          <a:bodyPr wrap="square" rtlCol="0">
            <a:spAutoFit/>
          </a:bodyPr>
          <a:lstStyle/>
          <a:p>
            <a:pPr algn="ctr"/>
            <a:r>
              <a:rPr lang="en-US" sz="4400" b="1" dirty="0"/>
              <a:t> </a:t>
            </a:r>
            <a:r>
              <a:rPr lang="en-US" sz="4400" b="1" dirty="0">
                <a:solidFill>
                  <a:srgbClr val="FFC000"/>
                </a:solidFill>
                <a:latin typeface="Arial" panose="020B0604020202020204" pitchFamily="34" charset="0"/>
                <a:cs typeface="Arial" panose="020B0604020202020204" pitchFamily="34" charset="0"/>
              </a:rPr>
              <a:t>ICHRA A WIN/WIN</a:t>
            </a:r>
          </a:p>
        </p:txBody>
      </p:sp>
    </p:spTree>
    <p:extLst>
      <p:ext uri="{BB962C8B-B14F-4D97-AF65-F5344CB8AC3E}">
        <p14:creationId xmlns:p14="http://schemas.microsoft.com/office/powerpoint/2010/main" val="3766583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497632" y="1650906"/>
            <a:ext cx="11196734" cy="4046685"/>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lIns="274320" tIns="457200" rIns="274320" bIns="457200" rtlCol="0">
            <a:spAutoFit/>
          </a:bodyPr>
          <a:lstStyle/>
          <a:p>
            <a:pPr marL="228600" marR="0" algn="ctr" fontAlgn="base">
              <a:lnSpc>
                <a:spcPct val="107000"/>
              </a:lnSpc>
              <a:spcBef>
                <a:spcPts val="0"/>
              </a:spcBef>
              <a:spcAft>
                <a:spcPts val="0"/>
              </a:spcAft>
            </a:pPr>
            <a:r>
              <a:rPr lang="en-US" sz="3200" kern="0" dirty="0">
                <a:latin typeface="Arial Black" panose="020B0A04020102020204" pitchFamily="34" charset="0"/>
                <a:ea typeface="Times New Roman" panose="02020603050405020304" pitchFamily="18" charset="0"/>
                <a:cs typeface="Times New Roman" panose="02020603050405020304" pitchFamily="18" charset="0"/>
              </a:rPr>
              <a:t>HSAs and Flex Spending Accounts Allowed</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a:p>
            <a:pPr marL="457200" marR="0" fontAlgn="base">
              <a:lnSpc>
                <a:spcPct val="107000"/>
              </a:lnSpc>
              <a:spcBef>
                <a:spcPts val="0"/>
              </a:spcBef>
              <a:spcAft>
                <a:spcPts val="0"/>
              </a:spcAft>
            </a:pP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a:p>
            <a:pPr marL="800100" marR="0" indent="-342900" fontAlgn="base">
              <a:lnSpc>
                <a:spcPct val="107000"/>
              </a:lnSpc>
              <a:spcBef>
                <a:spcPts val="0"/>
              </a:spcBef>
              <a:spcAft>
                <a:spcPts val="0"/>
              </a:spcAft>
              <a:buFont typeface="Arial" panose="020B0604020202020204" pitchFamily="34" charset="0"/>
              <a:buChar char="•"/>
            </a:pP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HSA contributions are allowed if the employee selects a Qualified High Deductible Health Plan</a:t>
            </a:r>
            <a:b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a:p>
            <a:pPr marL="800100" marR="0" indent="-342900" fontAlgn="base">
              <a:lnSpc>
                <a:spcPct val="107000"/>
              </a:lnSpc>
              <a:spcBef>
                <a:spcPts val="0"/>
              </a:spcBef>
              <a:spcAft>
                <a:spcPts val="0"/>
              </a:spcAft>
              <a:buFont typeface="Arial" panose="020B0604020202020204" pitchFamily="34" charset="0"/>
              <a:buChar char="•"/>
            </a:pPr>
            <a:r>
              <a:rPr lang="en-US" sz="3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Flex Spending Accounts are allowed</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761EDFA-9940-7C7F-ED1D-27F1DCF2D460}"/>
              </a:ext>
            </a:extLst>
          </p:cNvPr>
          <p:cNvSpPr txBox="1"/>
          <p:nvPr/>
        </p:nvSpPr>
        <p:spPr>
          <a:xfrm>
            <a:off x="2655235" y="504630"/>
            <a:ext cx="6881529" cy="769441"/>
          </a:xfrm>
          <a:prstGeom prst="rect">
            <a:avLst/>
          </a:prstGeom>
          <a:solidFill>
            <a:srgbClr val="2E61A0"/>
          </a:solidFill>
          <a:scene3d>
            <a:camera prst="orthographicFront"/>
            <a:lightRig rig="threePt" dir="t"/>
          </a:scene3d>
          <a:sp3d>
            <a:bevelT/>
          </a:sp3d>
        </p:spPr>
        <p:txBody>
          <a:bodyPr wrap="square" rtlCol="0">
            <a:spAutoFit/>
          </a:bodyPr>
          <a:lstStyle/>
          <a:p>
            <a:pPr algn="ctr"/>
            <a:r>
              <a:rPr lang="en-US" sz="4400" b="1" dirty="0"/>
              <a:t> </a:t>
            </a:r>
            <a:r>
              <a:rPr lang="en-US" sz="4400" b="1" dirty="0">
                <a:solidFill>
                  <a:srgbClr val="FFC000"/>
                </a:solidFill>
                <a:latin typeface="Arial" panose="020B0604020202020204" pitchFamily="34" charset="0"/>
                <a:cs typeface="Arial" panose="020B0604020202020204" pitchFamily="34" charset="0"/>
              </a:rPr>
              <a:t>ICHRA Pre-Tax Options</a:t>
            </a:r>
          </a:p>
        </p:txBody>
      </p:sp>
    </p:spTree>
    <p:extLst>
      <p:ext uri="{BB962C8B-B14F-4D97-AF65-F5344CB8AC3E}">
        <p14:creationId xmlns:p14="http://schemas.microsoft.com/office/powerpoint/2010/main" val="3770218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B647C-5AE6-797D-1F7F-3E5B6373D33D}"/>
              </a:ext>
            </a:extLst>
          </p:cNvPr>
          <p:cNvSpPr>
            <a:spLocks noGrp="1"/>
          </p:cNvSpPr>
          <p:nvPr>
            <p:ph idx="1"/>
          </p:nvPr>
        </p:nvSpPr>
        <p:spPr>
          <a:xfrm>
            <a:off x="587829" y="1626946"/>
            <a:ext cx="10875357" cy="4553339"/>
          </a:xfrm>
          <a:solidFill>
            <a:schemeClr val="tx2">
              <a:lumMod val="40000"/>
              <a:lumOff val="60000"/>
            </a:schemeClr>
          </a:solidFill>
          <a:effectLst>
            <a:outerShdw blurRad="50800" dist="38100" dir="5400000" algn="t" rotWithShape="0">
              <a:prstClr val="black">
                <a:alpha val="40000"/>
              </a:prstClr>
            </a:outerShdw>
          </a:effectLst>
        </p:spPr>
        <p:txBody>
          <a:bodyPr lIns="274320" tIns="0" rIns="274320" bIns="0">
            <a:normAutofit/>
          </a:bodyPr>
          <a:lstStyle/>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r>
              <a:rPr lang="en-US" sz="2800" b="1" dirty="0">
                <a:solidFill>
                  <a:schemeClr val="tx1"/>
                </a:solidFill>
                <a:latin typeface="Arial" panose="020B0604020202020204" pitchFamily="34" charset="0"/>
                <a:cs typeface="Arial" panose="020B0604020202020204" pitchFamily="34" charset="0"/>
              </a:rPr>
              <a:t>Employees May Also Choose a Non-Traditional Health Plan</a:t>
            </a:r>
          </a:p>
          <a:p>
            <a:pPr marL="0" indent="0">
              <a:buNone/>
            </a:pPr>
            <a:r>
              <a:rPr lang="en-US" sz="2800" b="1" dirty="0">
                <a:solidFill>
                  <a:srgbClr val="00ADEF"/>
                </a:solidFill>
                <a:latin typeface="Arial" panose="020B0604020202020204" pitchFamily="34" charset="0"/>
                <a:cs typeface="Arial" panose="020B0604020202020204" pitchFamily="34" charset="0"/>
              </a:rPr>
              <a:t>NovaHealth Plans </a:t>
            </a:r>
            <a:endParaRPr lang="en-US" sz="2800" b="1" dirty="0">
              <a:solidFill>
                <a:srgbClr val="00ADEF"/>
              </a:solidFill>
              <a:highlight>
                <a:srgbClr val="FFFF00"/>
              </a:highlight>
              <a:latin typeface="Arial" panose="020B0604020202020204" pitchFamily="34" charset="0"/>
              <a:cs typeface="Arial" panose="020B0604020202020204" pitchFamily="34" charset="0"/>
            </a:endParaRPr>
          </a:p>
          <a:p>
            <a:pPr marL="0" indent="0">
              <a:buNone/>
            </a:pPr>
            <a:r>
              <a:rPr lang="en-US" sz="2800" b="1" dirty="0">
                <a:solidFill>
                  <a:schemeClr val="tx1"/>
                </a:solidFill>
                <a:latin typeface="Arial" panose="020B0604020202020204" pitchFamily="34" charset="0"/>
                <a:cs typeface="Arial" panose="020B0604020202020204" pitchFamily="34" charset="0"/>
              </a:rPr>
              <a:t>3 plan choices</a:t>
            </a:r>
            <a:r>
              <a:rPr lang="en-US" sz="2800"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  Rates 30-50% lower than Traditional Health Insurance plans </a:t>
            </a:r>
          </a:p>
          <a:p>
            <a:pPr>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  Designed to greatly reduce plan out-of- pocket costs</a:t>
            </a:r>
          </a:p>
          <a:p>
            <a:pPr marL="0" indent="0">
              <a:buNone/>
            </a:pPr>
            <a:endParaRPr lang="en-US" dirty="0">
              <a:solidFill>
                <a:srgbClr val="FF0000"/>
              </a:solidFill>
            </a:endParaRPr>
          </a:p>
        </p:txBody>
      </p:sp>
      <p:sp>
        <p:nvSpPr>
          <p:cNvPr id="6" name="TextBox 5">
            <a:extLst>
              <a:ext uri="{FF2B5EF4-FFF2-40B4-BE49-F238E27FC236}">
                <a16:creationId xmlns:a16="http://schemas.microsoft.com/office/drawing/2014/main" id="{96F82D8A-60F0-1432-41F5-31B8EB3738FE}"/>
              </a:ext>
            </a:extLst>
          </p:cNvPr>
          <p:cNvSpPr txBox="1"/>
          <p:nvPr/>
        </p:nvSpPr>
        <p:spPr>
          <a:xfrm>
            <a:off x="1612188" y="297727"/>
            <a:ext cx="9326357" cy="1077218"/>
          </a:xfrm>
          <a:prstGeom prst="rect">
            <a:avLst/>
          </a:prstGeom>
          <a:solidFill>
            <a:schemeClr val="tx1">
              <a:lumMod val="65000"/>
              <a:lumOff val="35000"/>
            </a:schemeClr>
          </a:solidFill>
          <a:scene3d>
            <a:camera prst="orthographicFront"/>
            <a:lightRig rig="threePt" dir="t"/>
          </a:scene3d>
          <a:sp3d>
            <a:bevelT/>
          </a:sp3d>
        </p:spPr>
        <p:txBody>
          <a:bodyPr wrap="square" rtlCol="0">
            <a:spAutoFit/>
          </a:bodyPr>
          <a:lstStyle/>
          <a:p>
            <a:pPr marL="45720" indent="0" algn="ctr">
              <a:buNone/>
            </a:pPr>
            <a:r>
              <a:rPr lang="en-US" sz="3200" dirty="0">
                <a:solidFill>
                  <a:schemeClr val="bg1"/>
                </a:solidFill>
              </a:rPr>
              <a:t> </a:t>
            </a:r>
            <a:r>
              <a:rPr lang="en-US" sz="3200" dirty="0">
                <a:solidFill>
                  <a:schemeClr val="bg1"/>
                </a:solidFill>
                <a:latin typeface="Arial" panose="020B0604020202020204" pitchFamily="34" charset="0"/>
                <a:cs typeface="Arial" panose="020B0604020202020204" pitchFamily="34" charset="0"/>
              </a:rPr>
              <a:t>ICHRA Plans Open the Way to Other Affordable Plan Choices for Employees </a:t>
            </a:r>
          </a:p>
        </p:txBody>
      </p:sp>
      <p:pic>
        <p:nvPicPr>
          <p:cNvPr id="4" name="Picture 3">
            <a:extLst>
              <a:ext uri="{FF2B5EF4-FFF2-40B4-BE49-F238E27FC236}">
                <a16:creationId xmlns:a16="http://schemas.microsoft.com/office/drawing/2014/main" id="{B98CA87C-5061-C673-0D8F-F43B1B0C9712}"/>
              </a:ext>
            </a:extLst>
          </p:cNvPr>
          <p:cNvPicPr>
            <a:picLocks noChangeAspect="1"/>
          </p:cNvPicPr>
          <p:nvPr/>
        </p:nvPicPr>
        <p:blipFill>
          <a:blip r:embed="rId2"/>
          <a:stretch>
            <a:fillRect/>
          </a:stretch>
        </p:blipFill>
        <p:spPr>
          <a:xfrm>
            <a:off x="4289930" y="1786650"/>
            <a:ext cx="4126984" cy="774603"/>
          </a:xfrm>
          <a:prstGeom prst="rect">
            <a:avLst/>
          </a:prstGeom>
        </p:spPr>
      </p:pic>
    </p:spTree>
    <p:extLst>
      <p:ext uri="{BB962C8B-B14F-4D97-AF65-F5344CB8AC3E}">
        <p14:creationId xmlns:p14="http://schemas.microsoft.com/office/powerpoint/2010/main" val="174909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D5B6-1EE6-4A33-9D8C-0932DF771FAF}"/>
              </a:ext>
            </a:extLst>
          </p:cNvPr>
          <p:cNvSpPr>
            <a:spLocks noGrp="1"/>
          </p:cNvSpPr>
          <p:nvPr>
            <p:ph type="title"/>
          </p:nvPr>
        </p:nvSpPr>
        <p:spPr>
          <a:xfrm>
            <a:off x="2879383" y="104835"/>
            <a:ext cx="6259914" cy="1001439"/>
          </a:xfrm>
          <a:solidFill>
            <a:schemeClr val="bg1">
              <a:lumMod val="50000"/>
            </a:schemeClr>
          </a:solidFill>
          <a:effectLst>
            <a:innerShdw blurRad="63500" dist="50800" dir="5400000">
              <a:prstClr val="black">
                <a:alpha val="50000"/>
              </a:prstClr>
            </a:innerShdw>
          </a:effectLst>
        </p:spPr>
        <p:txBody>
          <a:bodyPr tIns="0" bIns="182880">
            <a:normAutofit fontScale="90000"/>
          </a:bodyPr>
          <a:lstStyle/>
          <a:p>
            <a:pPr algn="ctr"/>
            <a:br>
              <a:rPr lang="en-US" dirty="0">
                <a:solidFill>
                  <a:srgbClr val="FFFF00"/>
                </a:solidFill>
                <a:latin typeface="Arial" panose="020B0604020202020204" pitchFamily="34" charset="0"/>
                <a:cs typeface="Arial" panose="020B0604020202020204" pitchFamily="34" charset="0"/>
              </a:rPr>
            </a:br>
            <a:br>
              <a:rPr lang="en-US" dirty="0">
                <a:solidFill>
                  <a:srgbClr val="FFFF00"/>
                </a:solidFill>
                <a:latin typeface="Arial" panose="020B0604020202020204" pitchFamily="34" charset="0"/>
                <a:cs typeface="Arial" panose="020B0604020202020204" pitchFamily="34" charset="0"/>
              </a:rPr>
            </a:br>
            <a:br>
              <a:rPr lang="en-US" dirty="0">
                <a:solidFill>
                  <a:srgbClr val="FFFF00"/>
                </a:solidFill>
                <a:latin typeface="Arial" panose="020B0604020202020204" pitchFamily="34" charset="0"/>
                <a:cs typeface="Arial" panose="020B0604020202020204" pitchFamily="34" charset="0"/>
              </a:rPr>
            </a:br>
            <a:br>
              <a:rPr lang="en-US" dirty="0">
                <a:solidFill>
                  <a:srgbClr val="FFFF00"/>
                </a:solidFill>
                <a:latin typeface="Arial" panose="020B0604020202020204" pitchFamily="34" charset="0"/>
                <a:cs typeface="Arial" panose="020B0604020202020204" pitchFamily="34" charset="0"/>
              </a:rPr>
            </a:br>
            <a:br>
              <a:rPr lang="en-US" dirty="0">
                <a:solidFill>
                  <a:srgbClr val="FFFF00"/>
                </a:solidFill>
                <a:latin typeface="Arial" panose="020B0604020202020204" pitchFamily="34" charset="0"/>
                <a:cs typeface="Arial" panose="020B0604020202020204" pitchFamily="34" charset="0"/>
              </a:rPr>
            </a:br>
            <a:br>
              <a:rPr lang="en-US" dirty="0">
                <a:solidFill>
                  <a:srgbClr val="FFFF00"/>
                </a:solidFill>
                <a:latin typeface="Arial" panose="020B0604020202020204" pitchFamily="34" charset="0"/>
                <a:cs typeface="Arial" panose="020B0604020202020204" pitchFamily="34" charset="0"/>
              </a:rPr>
            </a:br>
            <a:r>
              <a:rPr lang="en-US" b="1" dirty="0">
                <a:solidFill>
                  <a:srgbClr val="FFFF00"/>
                </a:solidFill>
                <a:latin typeface="Arial" panose="020B0604020202020204" pitchFamily="34" charset="0"/>
                <a:cs typeface="Arial" panose="020B0604020202020204" pitchFamily="34" charset="0"/>
              </a:rPr>
              <a:t>Flex Choice Options</a:t>
            </a:r>
            <a:endParaRPr lang="en-US" b="1" dirty="0">
              <a:solidFill>
                <a:srgbClr val="FFFF00"/>
              </a:solidFill>
            </a:endParaRPr>
          </a:p>
        </p:txBody>
      </p:sp>
      <p:sp>
        <p:nvSpPr>
          <p:cNvPr id="5" name="TextBox 4">
            <a:extLst>
              <a:ext uri="{FF2B5EF4-FFF2-40B4-BE49-F238E27FC236}">
                <a16:creationId xmlns:a16="http://schemas.microsoft.com/office/drawing/2014/main" id="{1B18AA10-A748-8B0E-0034-880C0594C6F4}"/>
              </a:ext>
            </a:extLst>
          </p:cNvPr>
          <p:cNvSpPr txBox="1"/>
          <p:nvPr/>
        </p:nvSpPr>
        <p:spPr>
          <a:xfrm>
            <a:off x="1356418" y="1947587"/>
            <a:ext cx="3470764" cy="707886"/>
          </a:xfrm>
          <a:prstGeom prst="rect">
            <a:avLst/>
          </a:prstGeom>
          <a:solidFill>
            <a:srgbClr val="0070C0"/>
          </a:solidFill>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Choose a Non-Traditional NovaHealth Plan</a:t>
            </a:r>
          </a:p>
        </p:txBody>
      </p:sp>
      <p:pic>
        <p:nvPicPr>
          <p:cNvPr id="19" name="Picture 18">
            <a:extLst>
              <a:ext uri="{FF2B5EF4-FFF2-40B4-BE49-F238E27FC236}">
                <a16:creationId xmlns:a16="http://schemas.microsoft.com/office/drawing/2014/main" id="{C574D004-006A-2F92-A3CB-18FBE87757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268230">
            <a:off x="9449902" y="686375"/>
            <a:ext cx="1417060" cy="1051686"/>
          </a:xfrm>
          <a:prstGeom prst="rect">
            <a:avLst/>
          </a:prstGeom>
        </p:spPr>
      </p:pic>
      <p:pic>
        <p:nvPicPr>
          <p:cNvPr id="20" name="Picture 19">
            <a:extLst>
              <a:ext uri="{FF2B5EF4-FFF2-40B4-BE49-F238E27FC236}">
                <a16:creationId xmlns:a16="http://schemas.microsoft.com/office/drawing/2014/main" id="{777D8F50-20FA-10CC-B65A-57A0C36365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9354000" flipH="1">
            <a:off x="1224097" y="785828"/>
            <a:ext cx="1413512" cy="1049052"/>
          </a:xfrm>
          <a:prstGeom prst="rect">
            <a:avLst/>
          </a:prstGeom>
        </p:spPr>
      </p:pic>
      <p:pic>
        <p:nvPicPr>
          <p:cNvPr id="15" name="Picture 14">
            <a:extLst>
              <a:ext uri="{FF2B5EF4-FFF2-40B4-BE49-F238E27FC236}">
                <a16:creationId xmlns:a16="http://schemas.microsoft.com/office/drawing/2014/main" id="{206949F7-3753-13FB-76F0-0308985C3737}"/>
              </a:ext>
            </a:extLst>
          </p:cNvPr>
          <p:cNvPicPr>
            <a:picLocks noChangeAspect="1"/>
          </p:cNvPicPr>
          <p:nvPr/>
        </p:nvPicPr>
        <p:blipFill>
          <a:blip r:embed="rId4"/>
          <a:stretch>
            <a:fillRect/>
          </a:stretch>
        </p:blipFill>
        <p:spPr>
          <a:xfrm>
            <a:off x="1011330" y="2796196"/>
            <a:ext cx="1598317" cy="1616938"/>
          </a:xfrm>
          <a:prstGeom prst="rect">
            <a:avLst/>
          </a:prstGeom>
        </p:spPr>
      </p:pic>
      <p:sp>
        <p:nvSpPr>
          <p:cNvPr id="16" name="TextBox 15">
            <a:extLst>
              <a:ext uri="{FF2B5EF4-FFF2-40B4-BE49-F238E27FC236}">
                <a16:creationId xmlns:a16="http://schemas.microsoft.com/office/drawing/2014/main" id="{4D210BCC-B3D8-C758-50F7-2552E102AAF2}"/>
              </a:ext>
            </a:extLst>
          </p:cNvPr>
          <p:cNvSpPr txBox="1"/>
          <p:nvPr/>
        </p:nvSpPr>
        <p:spPr>
          <a:xfrm>
            <a:off x="1034654" y="4399866"/>
            <a:ext cx="1527980" cy="400110"/>
          </a:xfrm>
          <a:prstGeom prst="rect">
            <a:avLst/>
          </a:prstGeom>
          <a:noFill/>
        </p:spPr>
        <p:txBody>
          <a:bodyPr wrap="square" rtlCol="0">
            <a:spAutoFit/>
          </a:bodyPr>
          <a:lstStyle/>
          <a:p>
            <a:pPr algn="ctr"/>
            <a:r>
              <a:rPr lang="en-US" sz="2000" b="1" dirty="0">
                <a:latin typeface="Arial Black" panose="020B0A04020102020204" pitchFamily="34" charset="0"/>
              </a:rPr>
              <a:t>1000</a:t>
            </a:r>
            <a:endParaRPr lang="en-US" sz="2000" dirty="0">
              <a:latin typeface="Arial Black" panose="020B0A04020102020204" pitchFamily="34" charset="0"/>
            </a:endParaRPr>
          </a:p>
        </p:txBody>
      </p:sp>
      <p:pic>
        <p:nvPicPr>
          <p:cNvPr id="18" name="Picture 17">
            <a:extLst>
              <a:ext uri="{FF2B5EF4-FFF2-40B4-BE49-F238E27FC236}">
                <a16:creationId xmlns:a16="http://schemas.microsoft.com/office/drawing/2014/main" id="{6B190302-9583-18CD-40F1-E545791E36DC}"/>
              </a:ext>
            </a:extLst>
          </p:cNvPr>
          <p:cNvPicPr>
            <a:picLocks noChangeAspect="1"/>
          </p:cNvPicPr>
          <p:nvPr/>
        </p:nvPicPr>
        <p:blipFill>
          <a:blip r:embed="rId5"/>
          <a:stretch>
            <a:fillRect/>
          </a:stretch>
        </p:blipFill>
        <p:spPr>
          <a:xfrm>
            <a:off x="3441501" y="2788854"/>
            <a:ext cx="1657517" cy="1616938"/>
          </a:xfrm>
          <a:prstGeom prst="rect">
            <a:avLst/>
          </a:prstGeom>
        </p:spPr>
      </p:pic>
      <p:sp>
        <p:nvSpPr>
          <p:cNvPr id="21" name="TextBox 20">
            <a:extLst>
              <a:ext uri="{FF2B5EF4-FFF2-40B4-BE49-F238E27FC236}">
                <a16:creationId xmlns:a16="http://schemas.microsoft.com/office/drawing/2014/main" id="{075B2936-D465-130F-88D2-3291FEFC08CB}"/>
              </a:ext>
            </a:extLst>
          </p:cNvPr>
          <p:cNvSpPr txBox="1"/>
          <p:nvPr/>
        </p:nvSpPr>
        <p:spPr>
          <a:xfrm>
            <a:off x="3857653" y="4399866"/>
            <a:ext cx="863637" cy="400110"/>
          </a:xfrm>
          <a:prstGeom prst="rect">
            <a:avLst/>
          </a:prstGeom>
          <a:noFill/>
        </p:spPr>
        <p:txBody>
          <a:bodyPr wrap="square" rtlCol="0">
            <a:spAutoFit/>
          </a:bodyPr>
          <a:lstStyle/>
          <a:p>
            <a:r>
              <a:rPr lang="en-US" sz="2000" b="1" dirty="0">
                <a:latin typeface="Arial Black" panose="020B0A04020102020204" pitchFamily="34" charset="0"/>
              </a:rPr>
              <a:t>2000</a:t>
            </a:r>
            <a:endParaRPr lang="en-US" sz="2000" dirty="0">
              <a:latin typeface="Arial Black" panose="020B0A04020102020204" pitchFamily="34" charset="0"/>
            </a:endParaRPr>
          </a:p>
        </p:txBody>
      </p:sp>
      <p:pic>
        <p:nvPicPr>
          <p:cNvPr id="23" name="Picture 22">
            <a:extLst>
              <a:ext uri="{FF2B5EF4-FFF2-40B4-BE49-F238E27FC236}">
                <a16:creationId xmlns:a16="http://schemas.microsoft.com/office/drawing/2014/main" id="{9B865287-967B-8BD7-9CCA-E4763AEC80E3}"/>
              </a:ext>
            </a:extLst>
          </p:cNvPr>
          <p:cNvPicPr>
            <a:picLocks noChangeAspect="1"/>
          </p:cNvPicPr>
          <p:nvPr/>
        </p:nvPicPr>
        <p:blipFill>
          <a:blip r:embed="rId6"/>
          <a:stretch>
            <a:fillRect/>
          </a:stretch>
        </p:blipFill>
        <p:spPr>
          <a:xfrm>
            <a:off x="2260181" y="4350859"/>
            <a:ext cx="1663238" cy="1616938"/>
          </a:xfrm>
          <a:prstGeom prst="rect">
            <a:avLst/>
          </a:prstGeom>
        </p:spPr>
      </p:pic>
      <p:sp>
        <p:nvSpPr>
          <p:cNvPr id="24" name="TextBox 23">
            <a:extLst>
              <a:ext uri="{FF2B5EF4-FFF2-40B4-BE49-F238E27FC236}">
                <a16:creationId xmlns:a16="http://schemas.microsoft.com/office/drawing/2014/main" id="{754222BE-2E25-C87E-1F4F-F1C0FD015F61}"/>
              </a:ext>
            </a:extLst>
          </p:cNvPr>
          <p:cNvSpPr txBox="1"/>
          <p:nvPr/>
        </p:nvSpPr>
        <p:spPr>
          <a:xfrm>
            <a:off x="2416889" y="5951542"/>
            <a:ext cx="1349822" cy="400110"/>
          </a:xfrm>
          <a:prstGeom prst="rect">
            <a:avLst/>
          </a:prstGeom>
          <a:noFill/>
        </p:spPr>
        <p:txBody>
          <a:bodyPr wrap="square" rtlCol="0">
            <a:spAutoFit/>
          </a:bodyPr>
          <a:lstStyle/>
          <a:p>
            <a:pPr algn="ctr"/>
            <a:r>
              <a:rPr lang="en-US" sz="2000" b="1" dirty="0">
                <a:latin typeface="Arial Black" panose="020B0A04020102020204" pitchFamily="34" charset="0"/>
              </a:rPr>
              <a:t>3000</a:t>
            </a:r>
            <a:endParaRPr lang="en-US" sz="2000" dirty="0">
              <a:latin typeface="Arial Black" panose="020B0A04020102020204" pitchFamily="34" charset="0"/>
            </a:endParaRPr>
          </a:p>
        </p:txBody>
      </p:sp>
      <p:sp>
        <p:nvSpPr>
          <p:cNvPr id="7" name="TextBox 6">
            <a:extLst>
              <a:ext uri="{FF2B5EF4-FFF2-40B4-BE49-F238E27FC236}">
                <a16:creationId xmlns:a16="http://schemas.microsoft.com/office/drawing/2014/main" id="{E7B3536F-3907-8906-55EF-524D76A5991B}"/>
              </a:ext>
            </a:extLst>
          </p:cNvPr>
          <p:cNvSpPr txBox="1"/>
          <p:nvPr/>
        </p:nvSpPr>
        <p:spPr>
          <a:xfrm>
            <a:off x="5724995" y="1954325"/>
            <a:ext cx="5322834" cy="1015663"/>
          </a:xfrm>
          <a:prstGeom prst="rect">
            <a:avLst/>
          </a:prstGeom>
          <a:solidFill>
            <a:srgbClr val="0070C0"/>
          </a:solidFill>
          <a:ln/>
          <a:effectLst>
            <a:outerShdw blurRad="50800" dist="38100" dir="8100000" algn="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srgbClr val="FFFF00"/>
                </a:solidFill>
                <a:highlight>
                  <a:srgbClr val="2E61A0"/>
                </a:highlight>
                <a:latin typeface="Arial" panose="020B0604020202020204" pitchFamily="34" charset="0"/>
                <a:cs typeface="Arial" panose="020B0604020202020204" pitchFamily="34" charset="0"/>
              </a:rPr>
              <a:t> </a:t>
            </a:r>
            <a:r>
              <a:rPr lang="en-US" sz="2000" b="1" dirty="0">
                <a:solidFill>
                  <a:srgbClr val="FFFF00"/>
                </a:solidFill>
                <a:highlight>
                  <a:srgbClr val="2E61A0"/>
                </a:highlight>
                <a:latin typeface="Arial" panose="020B0604020202020204" pitchFamily="34" charset="0"/>
                <a:cs typeface="Arial" panose="020B0604020202020204" pitchFamily="34" charset="0"/>
              </a:rPr>
              <a:t>Choose an Individual Health Plan </a:t>
            </a:r>
            <a:br>
              <a:rPr lang="en-US" sz="2000" b="1" dirty="0">
                <a:solidFill>
                  <a:srgbClr val="FFFF00"/>
                </a:solidFill>
                <a:highlight>
                  <a:srgbClr val="2E61A0"/>
                </a:highlight>
                <a:latin typeface="Arial" panose="020B0604020202020204" pitchFamily="34" charset="0"/>
                <a:cs typeface="Arial" panose="020B0604020202020204" pitchFamily="34" charset="0"/>
              </a:rPr>
            </a:br>
            <a:r>
              <a:rPr lang="en-US" sz="2000" b="1" dirty="0">
                <a:solidFill>
                  <a:srgbClr val="FFFF00"/>
                </a:solidFill>
                <a:highlight>
                  <a:srgbClr val="2E61A0"/>
                </a:highlight>
                <a:latin typeface="Arial" panose="020B0604020202020204" pitchFamily="34" charset="0"/>
                <a:cs typeface="Arial" panose="020B0604020202020204" pitchFamily="34" charset="0"/>
              </a:rPr>
              <a:t>Using ICHRA </a:t>
            </a:r>
            <a:r>
              <a:rPr lang="en-US" sz="2000" b="1" dirty="0">
                <a:solidFill>
                  <a:srgbClr val="FFFF00"/>
                </a:solidFill>
                <a:latin typeface="Arial" panose="020B0604020202020204" pitchFamily="34" charset="0"/>
                <a:cs typeface="Arial" panose="020B0604020202020204" pitchFamily="34" charset="0"/>
              </a:rPr>
              <a:t>(Individual Coverage Health </a:t>
            </a:r>
          </a:p>
          <a:p>
            <a:pPr algn="ctr"/>
            <a:r>
              <a:rPr lang="en-US" sz="2000" b="1" dirty="0">
                <a:solidFill>
                  <a:srgbClr val="FFFF00"/>
                </a:solidFill>
                <a:latin typeface="Arial" panose="020B0604020202020204" pitchFamily="34" charset="0"/>
                <a:cs typeface="Arial" panose="020B0604020202020204" pitchFamily="34" charset="0"/>
              </a:rPr>
              <a:t>Reimbursement Arrangement)</a:t>
            </a:r>
            <a:endParaRPr lang="en-US" sz="2000" b="1" dirty="0">
              <a:solidFill>
                <a:srgbClr val="FFFF00"/>
              </a:solidFill>
              <a:highlight>
                <a:srgbClr val="2E61A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B0E8092-1629-AAE7-9132-57794D909E0A}"/>
              </a:ext>
            </a:extLst>
          </p:cNvPr>
          <p:cNvSpPr txBox="1"/>
          <p:nvPr/>
        </p:nvSpPr>
        <p:spPr>
          <a:xfrm>
            <a:off x="6909517" y="4448303"/>
            <a:ext cx="2953790" cy="369332"/>
          </a:xfrm>
          <a:prstGeom prst="rect">
            <a:avLst/>
          </a:prstGeom>
          <a:noFill/>
        </p:spPr>
        <p:txBody>
          <a:bodyPr wrap="square" rtlCol="0">
            <a:spAutoFit/>
          </a:bodyPr>
          <a:lstStyle/>
          <a:p>
            <a:pPr algn="ctr"/>
            <a:r>
              <a:rPr lang="en-US" b="1" dirty="0"/>
              <a:t> FEATURES</a:t>
            </a:r>
            <a:r>
              <a:rPr lang="en-US" dirty="0"/>
              <a:t>:</a:t>
            </a:r>
          </a:p>
        </p:txBody>
      </p:sp>
      <p:sp>
        <p:nvSpPr>
          <p:cNvPr id="11" name="TextBox 10">
            <a:extLst>
              <a:ext uri="{FF2B5EF4-FFF2-40B4-BE49-F238E27FC236}">
                <a16:creationId xmlns:a16="http://schemas.microsoft.com/office/drawing/2014/main" id="{87AA2695-7035-30D1-019C-2CF40A9E7BD1}"/>
              </a:ext>
            </a:extLst>
          </p:cNvPr>
          <p:cNvSpPr txBox="1"/>
          <p:nvPr/>
        </p:nvSpPr>
        <p:spPr>
          <a:xfrm>
            <a:off x="5578266" y="3119387"/>
            <a:ext cx="5702444" cy="2961067"/>
          </a:xfrm>
          <a:prstGeom prst="rect">
            <a:avLst/>
          </a:prstGeom>
          <a:solidFill>
            <a:schemeClr val="tx1">
              <a:lumMod val="65000"/>
              <a:lumOff val="35000"/>
            </a:schemeClr>
          </a:solidFill>
          <a:ln w="57150">
            <a:solidFill>
              <a:schemeClr val="tx2"/>
            </a:solid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274320" tIns="91440" rIns="0" bIns="182880" rtlCol="0">
            <a:spAutoFit/>
          </a:bodyPr>
          <a:lstStyle/>
          <a:p>
            <a:pPr marL="342900" indent="-342900">
              <a:lnSpc>
                <a:spcPct val="200000"/>
              </a:lnSpc>
              <a:buFont typeface="Wingdings" panose="05000000000000000000" pitchFamily="2" charset="2"/>
              <a:buChar char="v"/>
            </a:pPr>
            <a:r>
              <a:rPr lang="en-US" b="1" dirty="0">
                <a:solidFill>
                  <a:srgbClr val="FFFF00"/>
                </a:solidFill>
                <a:latin typeface="Arial" panose="020B0604020202020204" pitchFamily="34" charset="0"/>
                <a:cs typeface="Arial" panose="020B0604020202020204" pitchFamily="34" charset="0"/>
              </a:rPr>
              <a:t>Tax-Free reimbursement for health insurance plan premiums</a:t>
            </a:r>
          </a:p>
          <a:p>
            <a:pPr marL="342900" indent="-342900">
              <a:lnSpc>
                <a:spcPct val="200000"/>
              </a:lnSpc>
              <a:buFont typeface="Wingdings" panose="05000000000000000000" pitchFamily="2" charset="2"/>
              <a:buChar char="v"/>
            </a:pPr>
            <a:r>
              <a:rPr lang="en-US" b="1" dirty="0">
                <a:solidFill>
                  <a:srgbClr val="FFFF00"/>
                </a:solidFill>
                <a:latin typeface="Arial" panose="020B0604020202020204" pitchFamily="34" charset="0"/>
                <a:cs typeface="Arial" panose="020B0604020202020204" pitchFamily="34" charset="0"/>
              </a:rPr>
              <a:t>Employer chooses contribution amount</a:t>
            </a:r>
          </a:p>
          <a:p>
            <a:pPr marL="342900" indent="-342900">
              <a:lnSpc>
                <a:spcPct val="200000"/>
              </a:lnSpc>
              <a:buFont typeface="Wingdings" panose="05000000000000000000" pitchFamily="2" charset="2"/>
              <a:buChar char="v"/>
            </a:pPr>
            <a:r>
              <a:rPr lang="en-US" b="1" dirty="0">
                <a:solidFill>
                  <a:srgbClr val="FFFF00"/>
                </a:solidFill>
                <a:latin typeface="Arial" panose="020B0604020202020204" pitchFamily="34" charset="0"/>
                <a:cs typeface="Arial" panose="020B0604020202020204" pitchFamily="34" charset="0"/>
              </a:rPr>
              <a:t>Employee chooses a health insurance plan that fits their needs</a:t>
            </a:r>
          </a:p>
        </p:txBody>
      </p:sp>
      <p:sp>
        <p:nvSpPr>
          <p:cNvPr id="13" name="TextBox 12">
            <a:extLst>
              <a:ext uri="{FF2B5EF4-FFF2-40B4-BE49-F238E27FC236}">
                <a16:creationId xmlns:a16="http://schemas.microsoft.com/office/drawing/2014/main" id="{D44FB7BE-E316-72E8-99E1-E35745BFDAD4}"/>
              </a:ext>
            </a:extLst>
          </p:cNvPr>
          <p:cNvSpPr txBox="1"/>
          <p:nvPr/>
        </p:nvSpPr>
        <p:spPr>
          <a:xfrm>
            <a:off x="2347546" y="1182174"/>
            <a:ext cx="7636209" cy="646331"/>
          </a:xfrm>
          <a:prstGeom prst="rect">
            <a:avLst/>
          </a:prstGeom>
          <a:solidFill>
            <a:srgbClr val="C00000"/>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EMPLOYER MAKES A CONTRIBUTION TOWARD EITHER ICHRA PLANS OR NON-TRADITIONAL HEALTH PLANS</a:t>
            </a:r>
          </a:p>
        </p:txBody>
      </p:sp>
      <p:pic>
        <p:nvPicPr>
          <p:cNvPr id="4" name="Picture 3">
            <a:extLst>
              <a:ext uri="{FF2B5EF4-FFF2-40B4-BE49-F238E27FC236}">
                <a16:creationId xmlns:a16="http://schemas.microsoft.com/office/drawing/2014/main" id="{D294BA37-EEAC-A11D-F3EC-E7B8B0BF689D}"/>
              </a:ext>
            </a:extLst>
          </p:cNvPr>
          <p:cNvPicPr>
            <a:picLocks noChangeAspect="1"/>
          </p:cNvPicPr>
          <p:nvPr/>
        </p:nvPicPr>
        <p:blipFill>
          <a:blip r:embed="rId7"/>
          <a:stretch>
            <a:fillRect/>
          </a:stretch>
        </p:blipFill>
        <p:spPr>
          <a:xfrm>
            <a:off x="2297975" y="4314087"/>
            <a:ext cx="1598317" cy="1663333"/>
          </a:xfrm>
          <a:prstGeom prst="rect">
            <a:avLst/>
          </a:prstGeom>
        </p:spPr>
      </p:pic>
    </p:spTree>
    <p:extLst>
      <p:ext uri="{BB962C8B-B14F-4D97-AF65-F5344CB8AC3E}">
        <p14:creationId xmlns:p14="http://schemas.microsoft.com/office/powerpoint/2010/main" val="7499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DE1462-5146-5361-1587-0F81E89D4EB6}"/>
              </a:ext>
            </a:extLst>
          </p:cNvPr>
          <p:cNvPicPr>
            <a:picLocks noChangeAspect="1"/>
          </p:cNvPicPr>
          <p:nvPr/>
        </p:nvPicPr>
        <p:blipFill>
          <a:blip r:embed="rId2"/>
          <a:stretch>
            <a:fillRect/>
          </a:stretch>
        </p:blipFill>
        <p:spPr>
          <a:xfrm>
            <a:off x="2302595" y="130161"/>
            <a:ext cx="7325552" cy="1271961"/>
          </a:xfrm>
          <a:prstGeom prst="rect">
            <a:avLst/>
          </a:prstGeom>
        </p:spPr>
      </p:pic>
      <p:sp>
        <p:nvSpPr>
          <p:cNvPr id="9" name="TextBox 8">
            <a:extLst>
              <a:ext uri="{FF2B5EF4-FFF2-40B4-BE49-F238E27FC236}">
                <a16:creationId xmlns:a16="http://schemas.microsoft.com/office/drawing/2014/main" id="{0CACF19F-C180-102C-C755-5440C7BA35B9}"/>
              </a:ext>
            </a:extLst>
          </p:cNvPr>
          <p:cNvSpPr txBox="1"/>
          <p:nvPr/>
        </p:nvSpPr>
        <p:spPr>
          <a:xfrm>
            <a:off x="971446" y="2030210"/>
            <a:ext cx="10249107" cy="3693319"/>
          </a:xfrm>
          <a:prstGeom prst="rect">
            <a:avLst/>
          </a:prstGeom>
          <a:solidFill>
            <a:srgbClr val="A4DEF4"/>
          </a:solidFill>
          <a:effectLst>
            <a:outerShdw blurRad="50800" dist="38100" dir="5400000" algn="t" rotWithShape="0">
              <a:prstClr val="black">
                <a:alpha val="40000"/>
              </a:prstClr>
            </a:outerShdw>
          </a:effectLst>
        </p:spPr>
        <p:txBody>
          <a:bodyPr wrap="square" lIns="457200" tIns="182880" rIns="274320" bIns="457200" rtlCol="0">
            <a:spAutoFit/>
          </a:bodyPr>
          <a:lstStyle/>
          <a:p>
            <a:pPr algn="ctr"/>
            <a:r>
              <a:rPr lang="en-US" sz="6600" dirty="0">
                <a:latin typeface="Arial" panose="020B0604020202020204" pitchFamily="34" charset="0"/>
                <a:cs typeface="Arial" panose="020B0604020202020204" pitchFamily="34" charset="0"/>
              </a:rPr>
              <a:t>A fundamental </a:t>
            </a:r>
            <a:br>
              <a:rPr lang="en-US" sz="6600"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paradigm shift</a:t>
            </a:r>
            <a:r>
              <a:rPr lang="en-US" sz="6600" dirty="0">
                <a:latin typeface="Arial" panose="020B0604020202020204" pitchFamily="34" charset="0"/>
                <a:cs typeface="Arial" panose="020B0604020202020204" pitchFamily="34" charset="0"/>
              </a:rPr>
              <a:t>, in how health plans work.</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4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1432822" y="2001194"/>
            <a:ext cx="9326356" cy="4001095"/>
          </a:xfrm>
          <a:prstGeom prst="rect">
            <a:avLst/>
          </a:prstGeom>
          <a:solidFill>
            <a:srgbClr val="A4DEF4"/>
          </a:solidFill>
          <a:effectLst>
            <a:outerShdw blurRad="50800" dist="38100" dir="5400000" algn="t" rotWithShape="0">
              <a:prstClr val="black">
                <a:alpha val="40000"/>
              </a:prstClr>
            </a:outerShdw>
          </a:effectLst>
        </p:spPr>
        <p:txBody>
          <a:bodyPr wrap="square" lIns="457200" tIns="182880" rIns="274320" bIns="365760" rtlCol="0">
            <a:spAutoFit/>
          </a:bodyPr>
          <a:lstStyle/>
          <a:p>
            <a:pPr marL="457200" indent="-457200">
              <a:buClrTx/>
              <a:buFont typeface="Wingdings" panose="05000000000000000000" pitchFamily="2" charset="2"/>
              <a:buChar char="§"/>
            </a:pPr>
            <a:r>
              <a:rPr lang="en-US" sz="3200" b="1" dirty="0">
                <a:latin typeface="Arial" panose="020B0604020202020204" pitchFamily="34" charset="0"/>
                <a:cs typeface="Arial" panose="020B0604020202020204" pitchFamily="34" charset="0"/>
              </a:rPr>
              <a:t>Did you know that over 69% of all personal bankruptcies in America happen because of medical debt? </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457200" indent="-457200">
              <a:buClrTx/>
              <a:buFont typeface="Wingdings" panose="05000000000000000000" pitchFamily="2" charset="2"/>
              <a:buChar char="§"/>
            </a:pPr>
            <a:r>
              <a:rPr lang="en-US" sz="3200" b="1" dirty="0">
                <a:latin typeface="Arial" panose="020B0604020202020204" pitchFamily="34" charset="0"/>
                <a:cs typeface="Arial" panose="020B0604020202020204" pitchFamily="34" charset="0"/>
              </a:rPr>
              <a:t>78% of those who filed for bankruptcy due to medical debt, had “good” insurance!</a:t>
            </a:r>
          </a:p>
        </p:txBody>
      </p:sp>
      <p:sp>
        <p:nvSpPr>
          <p:cNvPr id="2" name="TextBox 1">
            <a:extLst>
              <a:ext uri="{FF2B5EF4-FFF2-40B4-BE49-F238E27FC236}">
                <a16:creationId xmlns:a16="http://schemas.microsoft.com/office/drawing/2014/main" id="{6B2C3272-D2AD-B2FD-8739-7C9C18795C51}"/>
              </a:ext>
            </a:extLst>
          </p:cNvPr>
          <p:cNvSpPr txBox="1"/>
          <p:nvPr/>
        </p:nvSpPr>
        <p:spPr>
          <a:xfrm>
            <a:off x="1432821" y="349675"/>
            <a:ext cx="9326357" cy="1077218"/>
          </a:xfrm>
          <a:prstGeom prst="rect">
            <a:avLst/>
          </a:prstGeom>
          <a:solidFill>
            <a:schemeClr val="tx1">
              <a:lumMod val="65000"/>
              <a:lumOff val="35000"/>
            </a:schemeClr>
          </a:solidFill>
          <a:scene3d>
            <a:camera prst="orthographicFront"/>
            <a:lightRig rig="threePt" dir="t"/>
          </a:scene3d>
          <a:sp3d>
            <a:bevelT/>
          </a:sp3d>
        </p:spPr>
        <p:txBody>
          <a:bodyPr wrap="square" rtlCol="0">
            <a:spAutoFit/>
          </a:bodyPr>
          <a:lstStyle/>
          <a:p>
            <a:pPr marL="45720" algn="ctr"/>
            <a:r>
              <a:rPr lang="en-US" sz="3200" dirty="0">
                <a:solidFill>
                  <a:schemeClr val="bg1"/>
                </a:solidFill>
              </a:rPr>
              <a:t> </a:t>
            </a:r>
            <a:r>
              <a:rPr lang="en-US" sz="3200" b="1" dirty="0">
                <a:solidFill>
                  <a:schemeClr val="bg1"/>
                </a:solidFill>
                <a:latin typeface="Arial" panose="020B0604020202020204" pitchFamily="34" charset="0"/>
                <a:cs typeface="Arial" panose="020B0604020202020204" pitchFamily="34" charset="0"/>
              </a:rPr>
              <a:t>2024 Survey Results: High Out of Pocket Medical Expenses Cause Financial Stress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26667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F5FF8-7386-518A-4E78-E4BC34DA7613}"/>
              </a:ext>
            </a:extLst>
          </p:cNvPr>
          <p:cNvSpPr txBox="1"/>
          <p:nvPr/>
        </p:nvSpPr>
        <p:spPr>
          <a:xfrm>
            <a:off x="806034" y="234977"/>
            <a:ext cx="10579931" cy="1169551"/>
          </a:xfrm>
          <a:prstGeom prst="rect">
            <a:avLst/>
          </a:prstGeom>
          <a:solidFill>
            <a:schemeClr val="tx1">
              <a:lumMod val="65000"/>
              <a:lumOff val="35000"/>
            </a:schemeClr>
          </a:solidFill>
          <a:scene3d>
            <a:camera prst="orthographicFront"/>
            <a:lightRig rig="threePt" dir="t"/>
          </a:scene3d>
          <a:sp3d>
            <a:bevelT/>
          </a:sp3d>
        </p:spPr>
        <p:txBody>
          <a:bodyPr wrap="square" tIns="91440" bIns="91440" rtlCol="0">
            <a:spAutoFit/>
          </a:bodyPr>
          <a:lstStyle/>
          <a:p>
            <a:pPr marL="45720" indent="0" algn="ctr">
              <a:buNone/>
            </a:pPr>
            <a:r>
              <a:rPr lang="en-US" sz="3200" dirty="0">
                <a:solidFill>
                  <a:schemeClr val="bg1"/>
                </a:solidFill>
              </a:rPr>
              <a:t> </a:t>
            </a:r>
            <a:r>
              <a:rPr lang="en-US" sz="3200" dirty="0">
                <a:solidFill>
                  <a:schemeClr val="bg1"/>
                </a:solidFill>
                <a:latin typeface="Arial" panose="020B0604020202020204" pitchFamily="34" charset="0"/>
                <a:cs typeface="Arial" panose="020B0604020202020204" pitchFamily="34" charset="0"/>
              </a:rPr>
              <a:t>High Premiums Plus High Deductibles/Co-Insurance (O.O.P. Max) Equal Financial Disasters  for Employees</a:t>
            </a:r>
          </a:p>
        </p:txBody>
      </p:sp>
      <p:sp>
        <p:nvSpPr>
          <p:cNvPr id="5" name="TextBox 4">
            <a:extLst>
              <a:ext uri="{FF2B5EF4-FFF2-40B4-BE49-F238E27FC236}">
                <a16:creationId xmlns:a16="http://schemas.microsoft.com/office/drawing/2014/main" id="{C75D11D4-7B20-7A5A-2850-022B6D69861A}"/>
              </a:ext>
            </a:extLst>
          </p:cNvPr>
          <p:cNvSpPr txBox="1"/>
          <p:nvPr/>
        </p:nvSpPr>
        <p:spPr>
          <a:xfrm>
            <a:off x="572278" y="1689266"/>
            <a:ext cx="11196734" cy="4339650"/>
          </a:xfrm>
          <a:prstGeom prst="rect">
            <a:avLst/>
          </a:prstGeom>
          <a:solidFill>
            <a:srgbClr val="A4DEF4"/>
          </a:solidFill>
          <a:effectLst>
            <a:outerShdw blurRad="50800" dist="38100" dir="5400000" algn="t" rotWithShape="0">
              <a:prstClr val="black">
                <a:alpha val="40000"/>
              </a:prstClr>
            </a:outerShdw>
          </a:effectLst>
        </p:spPr>
        <p:txBody>
          <a:bodyPr wrap="square" lIns="274320" tIns="274320" rIns="274320" bIns="182880" rtlCol="0">
            <a:spAutoFit/>
          </a:bodyPr>
          <a:lstStyle/>
          <a:p>
            <a:r>
              <a:rPr lang="en-US" sz="2400" dirty="0">
                <a:latin typeface="Arial Black" panose="020B0A04020102020204" pitchFamily="34" charset="0"/>
                <a:cs typeface="Arial" panose="020B0604020202020204" pitchFamily="34" charset="0"/>
              </a:rPr>
              <a:t>Typical Deductibles and Out-of-Pocket Maximums examples:</a:t>
            </a:r>
          </a:p>
          <a:p>
            <a:br>
              <a:rPr lang="en-US" sz="2400"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Deductibles: $3,000/$5,000 individual/family, O.O.P. max: $8,000/$20,000 individual/family</a:t>
            </a:r>
            <a:br>
              <a:rPr lang="en-US" sz="2200" b="1" dirty="0">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What if a person has to pay their O.O.P. max because of a serious accident or illness? Some may have to pay this every year!</a:t>
            </a:r>
            <a:br>
              <a:rPr lang="en-US" sz="2200" b="1" dirty="0">
                <a:latin typeface="Arial" panose="020B0604020202020204" pitchFamily="34" charset="0"/>
                <a:cs typeface="Arial" panose="020B0604020202020204" pitchFamily="34" charset="0"/>
              </a:rPr>
            </a:br>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Where does the money come from? savings, HSA, 401K, home refinance, credit cards, installment payments to the hospital/ doctor??  ----- Or if you run out of money---BK!</a:t>
            </a:r>
            <a:endParaRPr lang="en-US" sz="2200" b="1"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12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BFDD-77F6-F6E3-964B-198562FF1501}"/>
              </a:ext>
            </a:extLst>
          </p:cNvPr>
          <p:cNvSpPr txBox="1"/>
          <p:nvPr/>
        </p:nvSpPr>
        <p:spPr>
          <a:xfrm>
            <a:off x="135889" y="2957673"/>
            <a:ext cx="3306452" cy="1723549"/>
          </a:xfrm>
          <a:prstGeom prst="rect">
            <a:avLst/>
          </a:prstGeom>
          <a:noFill/>
        </p:spPr>
        <p:txBody>
          <a:bodyPr wrap="square" rtlCol="0">
            <a:spAutoFit/>
          </a:bodyPr>
          <a:lstStyle/>
          <a:p>
            <a:pPr algn="ctr"/>
            <a:r>
              <a:rPr lang="en-US" sz="2800" b="1" dirty="0">
                <a:latin typeface="Arial Black" panose="020B0A04020102020204" pitchFamily="34" charset="0"/>
              </a:rPr>
              <a:t> </a:t>
            </a:r>
            <a:r>
              <a:rPr lang="en-US" sz="2600" b="1" dirty="0">
                <a:solidFill>
                  <a:srgbClr val="C00000"/>
                </a:solidFill>
                <a:latin typeface="Arial Black" panose="020B0A04020102020204" pitchFamily="34" charset="0"/>
              </a:rPr>
              <a:t>30 to 50% Lower Cost Than Traditional Health Plans</a:t>
            </a:r>
          </a:p>
        </p:txBody>
      </p:sp>
      <p:pic>
        <p:nvPicPr>
          <p:cNvPr id="27" name="Picture 26">
            <a:extLst>
              <a:ext uri="{FF2B5EF4-FFF2-40B4-BE49-F238E27FC236}">
                <a16:creationId xmlns:a16="http://schemas.microsoft.com/office/drawing/2014/main" id="{B1F72BE8-FDA1-D354-6486-7445862EEF09}"/>
              </a:ext>
            </a:extLst>
          </p:cNvPr>
          <p:cNvPicPr>
            <a:picLocks noChangeAspect="1"/>
          </p:cNvPicPr>
          <p:nvPr/>
        </p:nvPicPr>
        <p:blipFill>
          <a:blip r:embed="rId2"/>
          <a:stretch>
            <a:fillRect/>
          </a:stretch>
        </p:blipFill>
        <p:spPr>
          <a:xfrm rot="2717871">
            <a:off x="3681181" y="1576564"/>
            <a:ext cx="5042267" cy="5047940"/>
          </a:xfrm>
          <a:prstGeom prst="rect">
            <a:avLst/>
          </a:prstGeom>
          <a:effectLst>
            <a:innerShdw blurRad="63500" dist="50800" dir="16200000">
              <a:prstClr val="black">
                <a:alpha val="50000"/>
              </a:prstClr>
            </a:innerShdw>
          </a:effectLst>
        </p:spPr>
      </p:pic>
      <p:sp>
        <p:nvSpPr>
          <p:cNvPr id="2" name="Title 1">
            <a:extLst>
              <a:ext uri="{FF2B5EF4-FFF2-40B4-BE49-F238E27FC236}">
                <a16:creationId xmlns:a16="http://schemas.microsoft.com/office/drawing/2014/main" id="{ABD5D5B6-1EE6-4A33-9D8C-0932DF771FAF}"/>
              </a:ext>
            </a:extLst>
          </p:cNvPr>
          <p:cNvSpPr>
            <a:spLocks noGrp="1"/>
          </p:cNvSpPr>
          <p:nvPr>
            <p:ph type="title"/>
          </p:nvPr>
        </p:nvSpPr>
        <p:spPr>
          <a:xfrm>
            <a:off x="3072357" y="226307"/>
            <a:ext cx="6259914" cy="667443"/>
          </a:xfrm>
          <a:solidFill>
            <a:srgbClr val="0000CC"/>
          </a:solidFill>
          <a:effectLst>
            <a:innerShdw blurRad="63500" dist="50800" dir="5400000">
              <a:prstClr val="black">
                <a:alpha val="50000"/>
              </a:prstClr>
            </a:innerShdw>
          </a:effectLst>
        </p:spPr>
        <p:txBody>
          <a:bodyPr>
            <a:normAutofit fontScale="90000"/>
          </a:bodyPr>
          <a:lstStyle/>
          <a:p>
            <a:pPr algn="ctr"/>
            <a:r>
              <a:rPr lang="en-US" b="1" dirty="0">
                <a:solidFill>
                  <a:srgbClr val="FFC000"/>
                </a:solidFill>
              </a:rPr>
              <a:t>NovaHealth 1000</a:t>
            </a:r>
          </a:p>
        </p:txBody>
      </p:sp>
      <p:sp>
        <p:nvSpPr>
          <p:cNvPr id="25" name="TextBox 24">
            <a:extLst>
              <a:ext uri="{FF2B5EF4-FFF2-40B4-BE49-F238E27FC236}">
                <a16:creationId xmlns:a16="http://schemas.microsoft.com/office/drawing/2014/main" id="{6AFF3D4F-FA2C-91EF-2117-61975A77CAC0}"/>
              </a:ext>
            </a:extLst>
          </p:cNvPr>
          <p:cNvSpPr txBox="1"/>
          <p:nvPr/>
        </p:nvSpPr>
        <p:spPr>
          <a:xfrm>
            <a:off x="5023702" y="5275766"/>
            <a:ext cx="2140330" cy="1169551"/>
          </a:xfrm>
          <a:prstGeom prst="rect">
            <a:avLst/>
          </a:prstGeom>
          <a:noFill/>
        </p:spPr>
        <p:txBody>
          <a:bodyPr wrap="none" rtlCol="0">
            <a:spAutoFit/>
          </a:bodyPr>
          <a:lstStyle/>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Primary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Urgent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Health &amp; Wellness</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Mental Health Support</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Much more</a:t>
            </a:r>
          </a:p>
        </p:txBody>
      </p:sp>
      <p:sp>
        <p:nvSpPr>
          <p:cNvPr id="18" name="TextBox 17">
            <a:extLst>
              <a:ext uri="{FF2B5EF4-FFF2-40B4-BE49-F238E27FC236}">
                <a16:creationId xmlns:a16="http://schemas.microsoft.com/office/drawing/2014/main" id="{106BB6EF-81B5-D375-6670-3599D78A9AFE}"/>
              </a:ext>
            </a:extLst>
          </p:cNvPr>
          <p:cNvSpPr txBox="1"/>
          <p:nvPr/>
        </p:nvSpPr>
        <p:spPr>
          <a:xfrm>
            <a:off x="5397451" y="1703060"/>
            <a:ext cx="1609725" cy="1754326"/>
          </a:xfrm>
          <a:prstGeom prst="rect">
            <a:avLst/>
          </a:prstGeom>
          <a:noFill/>
        </p:spPr>
        <p:txBody>
          <a:bodyPr wrap="square" rtlCol="0">
            <a:spAutoFit/>
          </a:bodyPr>
          <a:lstStyle/>
          <a:p>
            <a:pPr algn="ctr"/>
            <a:r>
              <a:rPr lang="en-US" b="1" dirty="0">
                <a:solidFill>
                  <a:schemeClr val="bg1"/>
                </a:solidFill>
                <a:latin typeface="Aptos Narrow" panose="020B0004020202020204" pitchFamily="34" charset="0"/>
              </a:rPr>
              <a:t>Zion HealthShare</a:t>
            </a:r>
          </a:p>
          <a:p>
            <a:pPr algn="ctr"/>
            <a:r>
              <a:rPr lang="en-US" b="1" dirty="0">
                <a:solidFill>
                  <a:schemeClr val="bg1"/>
                </a:solidFill>
                <a:latin typeface="Aptos Narrow" panose="020B0004020202020204" pitchFamily="34" charset="0"/>
              </a:rPr>
              <a:t>Pays for Large</a:t>
            </a:r>
          </a:p>
          <a:p>
            <a:pPr algn="ctr"/>
            <a:r>
              <a:rPr lang="en-US" b="1" dirty="0">
                <a:solidFill>
                  <a:schemeClr val="bg1"/>
                </a:solidFill>
                <a:latin typeface="Aptos Narrow" panose="020B0004020202020204" pitchFamily="34" charset="0"/>
              </a:rPr>
              <a:t>Medical Expenses</a:t>
            </a:r>
          </a:p>
          <a:p>
            <a:pPr algn="ctr"/>
            <a:r>
              <a:rPr lang="en-US" b="1" dirty="0">
                <a:solidFill>
                  <a:schemeClr val="bg1"/>
                </a:solidFill>
                <a:latin typeface="Aptos Narrow" panose="020B0004020202020204" pitchFamily="34" charset="0"/>
              </a:rPr>
              <a:t>Over $1,000</a:t>
            </a:r>
          </a:p>
        </p:txBody>
      </p:sp>
      <p:sp>
        <p:nvSpPr>
          <p:cNvPr id="21" name="TextBox 20">
            <a:extLst>
              <a:ext uri="{FF2B5EF4-FFF2-40B4-BE49-F238E27FC236}">
                <a16:creationId xmlns:a16="http://schemas.microsoft.com/office/drawing/2014/main" id="{0344A73E-2B38-2C94-E6CE-66A8B28F3254}"/>
              </a:ext>
            </a:extLst>
          </p:cNvPr>
          <p:cNvSpPr txBox="1"/>
          <p:nvPr/>
        </p:nvSpPr>
        <p:spPr>
          <a:xfrm>
            <a:off x="3946527" y="3537456"/>
            <a:ext cx="1043877" cy="1200329"/>
          </a:xfrm>
          <a:prstGeom prst="rect">
            <a:avLst/>
          </a:prstGeom>
          <a:noFill/>
        </p:spPr>
        <p:txBody>
          <a:bodyPr wrap="none" rtlCol="0">
            <a:spAutoFit/>
          </a:bodyPr>
          <a:lstStyle/>
          <a:p>
            <a:pPr algn="ctr"/>
            <a:r>
              <a:rPr lang="en-US" b="1" dirty="0">
                <a:solidFill>
                  <a:schemeClr val="bg1"/>
                </a:solidFill>
                <a:latin typeface="Aptos Narrow" panose="020B0004020202020204" pitchFamily="34" charset="0"/>
              </a:rPr>
              <a:t>Discount</a:t>
            </a:r>
          </a:p>
          <a:p>
            <a:pPr algn="ctr"/>
            <a:r>
              <a:rPr lang="en-US" b="1" dirty="0">
                <a:solidFill>
                  <a:schemeClr val="bg1"/>
                </a:solidFill>
                <a:latin typeface="Aptos Narrow" panose="020B0004020202020204" pitchFamily="34" charset="0"/>
              </a:rPr>
              <a:t>Dental</a:t>
            </a:r>
          </a:p>
          <a:p>
            <a:pPr algn="ctr"/>
            <a:r>
              <a:rPr lang="en-US" b="1" dirty="0">
                <a:solidFill>
                  <a:schemeClr val="bg1"/>
                </a:solidFill>
                <a:latin typeface="Aptos Narrow" panose="020B0004020202020204" pitchFamily="34" charset="0"/>
              </a:rPr>
              <a:t>Vision</a:t>
            </a:r>
          </a:p>
          <a:p>
            <a:pPr algn="ctr"/>
            <a:r>
              <a:rPr lang="en-US" b="1" dirty="0">
                <a:solidFill>
                  <a:schemeClr val="bg1"/>
                </a:solidFill>
                <a:latin typeface="Aptos Narrow" panose="020B0004020202020204" pitchFamily="34" charset="0"/>
              </a:rPr>
              <a:t>RX</a:t>
            </a:r>
          </a:p>
        </p:txBody>
      </p:sp>
      <p:sp>
        <p:nvSpPr>
          <p:cNvPr id="22" name="TextBox 21">
            <a:extLst>
              <a:ext uri="{FF2B5EF4-FFF2-40B4-BE49-F238E27FC236}">
                <a16:creationId xmlns:a16="http://schemas.microsoft.com/office/drawing/2014/main" id="{0B2121BC-2AB3-345F-AC46-D5980E17DBDC}"/>
              </a:ext>
            </a:extLst>
          </p:cNvPr>
          <p:cNvSpPr txBox="1"/>
          <p:nvPr/>
        </p:nvSpPr>
        <p:spPr>
          <a:xfrm>
            <a:off x="6528913" y="3234673"/>
            <a:ext cx="2382173" cy="584775"/>
          </a:xfrm>
          <a:prstGeom prst="rect">
            <a:avLst/>
          </a:prstGeom>
          <a:noFill/>
        </p:spPr>
        <p:txBody>
          <a:bodyPr wrap="square" rtlCol="0">
            <a:spAutoFit/>
          </a:bodyPr>
          <a:lstStyle/>
          <a:p>
            <a:pPr algn="ctr"/>
            <a:r>
              <a:rPr lang="en-US" sz="1600" b="1" dirty="0">
                <a:solidFill>
                  <a:schemeClr val="bg1"/>
                </a:solidFill>
                <a:latin typeface="Aptos Narrow" panose="020B0004020202020204" pitchFamily="34" charset="0"/>
              </a:rPr>
              <a:t>Supplemental</a:t>
            </a:r>
          </a:p>
          <a:p>
            <a:pPr algn="ctr"/>
            <a:r>
              <a:rPr lang="en-US" sz="1600" b="1" dirty="0">
                <a:solidFill>
                  <a:schemeClr val="bg1"/>
                </a:solidFill>
                <a:latin typeface="Aptos Narrow" panose="020B0004020202020204" pitchFamily="34" charset="0"/>
              </a:rPr>
              <a:t>Plans Pay Cash For</a:t>
            </a:r>
          </a:p>
        </p:txBody>
      </p:sp>
      <p:sp>
        <p:nvSpPr>
          <p:cNvPr id="23" name="TextBox 22">
            <a:extLst>
              <a:ext uri="{FF2B5EF4-FFF2-40B4-BE49-F238E27FC236}">
                <a16:creationId xmlns:a16="http://schemas.microsoft.com/office/drawing/2014/main" id="{A76A176D-818F-BB0B-19C8-0DCD0B0C33A6}"/>
              </a:ext>
            </a:extLst>
          </p:cNvPr>
          <p:cNvSpPr txBox="1"/>
          <p:nvPr/>
        </p:nvSpPr>
        <p:spPr>
          <a:xfrm>
            <a:off x="5124091" y="4853401"/>
            <a:ext cx="2021002" cy="369332"/>
          </a:xfrm>
          <a:prstGeom prst="rect">
            <a:avLst/>
          </a:prstGeom>
          <a:noFill/>
        </p:spPr>
        <p:txBody>
          <a:bodyPr wrap="square" rtlCol="0">
            <a:spAutoFit/>
          </a:bodyPr>
          <a:lstStyle/>
          <a:p>
            <a:pPr algn="ctr"/>
            <a:r>
              <a:rPr lang="en-US" b="1" dirty="0">
                <a:solidFill>
                  <a:schemeClr val="bg1"/>
                </a:solidFill>
                <a:latin typeface="Aptos Narrow" panose="020B0004020202020204" pitchFamily="34" charset="0"/>
              </a:rPr>
              <a:t>Amaze Health</a:t>
            </a:r>
          </a:p>
        </p:txBody>
      </p:sp>
      <p:sp>
        <p:nvSpPr>
          <p:cNvPr id="28" name="TextBox 27">
            <a:extLst>
              <a:ext uri="{FF2B5EF4-FFF2-40B4-BE49-F238E27FC236}">
                <a16:creationId xmlns:a16="http://schemas.microsoft.com/office/drawing/2014/main" id="{F29367C6-DF1E-757E-74B2-CBECB67D8C7D}"/>
              </a:ext>
            </a:extLst>
          </p:cNvPr>
          <p:cNvSpPr txBox="1"/>
          <p:nvPr/>
        </p:nvSpPr>
        <p:spPr>
          <a:xfrm>
            <a:off x="6703130" y="3819448"/>
            <a:ext cx="2021002" cy="954107"/>
          </a:xfrm>
          <a:prstGeom prst="rect">
            <a:avLst/>
          </a:prstGeom>
          <a:noFill/>
        </p:spPr>
        <p:txBody>
          <a:bodyPr wrap="none" rtlCol="0">
            <a:spAutoFit/>
          </a:bodyPr>
          <a:lstStyle/>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Accidental </a:t>
            </a:r>
            <a:br>
              <a:rPr lang="en-US" sz="1400" b="1" dirty="0">
                <a:solidFill>
                  <a:schemeClr val="bg1"/>
                </a:solidFill>
                <a:latin typeface="Aptos Narrow" panose="020B0004020202020204" pitchFamily="34" charset="0"/>
              </a:rPr>
            </a:br>
            <a:r>
              <a:rPr lang="en-US" sz="1400" b="1" dirty="0">
                <a:solidFill>
                  <a:schemeClr val="bg1"/>
                </a:solidFill>
                <a:latin typeface="Aptos Narrow" panose="020B0004020202020204" pitchFamily="34" charset="0"/>
              </a:rPr>
              <a:t>Short-Term Disability</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Accidents</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Hospital Stays</a:t>
            </a:r>
          </a:p>
        </p:txBody>
      </p:sp>
      <p:sp>
        <p:nvSpPr>
          <p:cNvPr id="4" name="TextBox 3">
            <a:extLst>
              <a:ext uri="{FF2B5EF4-FFF2-40B4-BE49-F238E27FC236}">
                <a16:creationId xmlns:a16="http://schemas.microsoft.com/office/drawing/2014/main" id="{4AE36BF4-0A68-85EC-BAF8-AD4708C6C026}"/>
              </a:ext>
            </a:extLst>
          </p:cNvPr>
          <p:cNvSpPr txBox="1"/>
          <p:nvPr/>
        </p:nvSpPr>
        <p:spPr>
          <a:xfrm>
            <a:off x="2779810" y="956501"/>
            <a:ext cx="6628115" cy="523220"/>
          </a:xfrm>
          <a:prstGeom prst="rect">
            <a:avLst/>
          </a:prstGeom>
          <a:noFill/>
        </p:spPr>
        <p:txBody>
          <a:bodyPr wrap="square" rtlCol="0">
            <a:spAutoFit/>
          </a:bodyPr>
          <a:lstStyle/>
          <a:p>
            <a:pPr algn="ctr"/>
            <a:r>
              <a:rPr lang="en-US" sz="2800" b="1" dirty="0">
                <a:latin typeface="Gotham Black" pitchFamily="50" charset="0"/>
              </a:rPr>
              <a:t>Most Comprehensive Plan</a:t>
            </a:r>
            <a:endParaRPr lang="en-US" sz="2800" b="1" dirty="0">
              <a:solidFill>
                <a:srgbClr val="C00000"/>
              </a:solidFill>
            </a:endParaRPr>
          </a:p>
        </p:txBody>
      </p:sp>
      <p:sp>
        <p:nvSpPr>
          <p:cNvPr id="5" name="TextBox 4">
            <a:extLst>
              <a:ext uri="{FF2B5EF4-FFF2-40B4-BE49-F238E27FC236}">
                <a16:creationId xmlns:a16="http://schemas.microsoft.com/office/drawing/2014/main" id="{76CC6B61-8F9F-D41C-CA99-B93DA650150A}"/>
              </a:ext>
            </a:extLst>
          </p:cNvPr>
          <p:cNvSpPr txBox="1"/>
          <p:nvPr/>
        </p:nvSpPr>
        <p:spPr>
          <a:xfrm>
            <a:off x="8907060" y="3198980"/>
            <a:ext cx="3028766" cy="1384995"/>
          </a:xfrm>
          <a:prstGeom prst="rect">
            <a:avLst/>
          </a:prstGeom>
          <a:noFill/>
        </p:spPr>
        <p:txBody>
          <a:bodyPr wrap="square" rtlCol="0">
            <a:spAutoFit/>
          </a:bodyPr>
          <a:lstStyle/>
          <a:p>
            <a:pPr algn="ctr"/>
            <a:r>
              <a:rPr lang="en-US" sz="3200" b="1" dirty="0">
                <a:latin typeface="Arial Black" panose="020B0A04020102020204" pitchFamily="34" charset="0"/>
              </a:rPr>
              <a:t> </a:t>
            </a:r>
            <a:r>
              <a:rPr lang="en-US" sz="2600" b="1" dirty="0">
                <a:solidFill>
                  <a:srgbClr val="C00000"/>
                </a:solidFill>
                <a:latin typeface="Arial Black" panose="020B0A04020102020204" pitchFamily="34" charset="0"/>
              </a:rPr>
              <a:t>Out-of-Pocket Costs As Low As $0</a:t>
            </a:r>
          </a:p>
        </p:txBody>
      </p:sp>
    </p:spTree>
    <p:extLst>
      <p:ext uri="{BB962C8B-B14F-4D97-AF65-F5344CB8AC3E}">
        <p14:creationId xmlns:p14="http://schemas.microsoft.com/office/powerpoint/2010/main" val="15898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5" grpId="0"/>
      <p:bldP spid="18" grpId="0"/>
      <p:bldP spid="21" grpId="0"/>
      <p:bldP spid="22" grpId="0"/>
      <p:bldP spid="23" grpId="0"/>
      <p:bldP spid="28"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E7D556-C666-2768-7EAF-37B243053A7A}"/>
              </a:ext>
            </a:extLst>
          </p:cNvPr>
          <p:cNvPicPr>
            <a:picLocks noChangeAspect="1"/>
          </p:cNvPicPr>
          <p:nvPr/>
        </p:nvPicPr>
        <p:blipFill>
          <a:blip r:embed="rId2"/>
          <a:stretch>
            <a:fillRect/>
          </a:stretch>
        </p:blipFill>
        <p:spPr>
          <a:xfrm>
            <a:off x="1889449" y="111968"/>
            <a:ext cx="8413102" cy="6192693"/>
          </a:xfrm>
          <a:prstGeom prst="rect">
            <a:avLst/>
          </a:prstGeom>
        </p:spPr>
      </p:pic>
    </p:spTree>
    <p:extLst>
      <p:ext uri="{BB962C8B-B14F-4D97-AF65-F5344CB8AC3E}">
        <p14:creationId xmlns:p14="http://schemas.microsoft.com/office/powerpoint/2010/main" val="52896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2C4379-D685-D09A-EA0F-E79D42388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073" y="361465"/>
            <a:ext cx="3271854" cy="817964"/>
          </a:xfrm>
          <a:prstGeom prst="rect">
            <a:avLst/>
          </a:prstGeom>
        </p:spPr>
      </p:pic>
      <p:sp>
        <p:nvSpPr>
          <p:cNvPr id="3" name="TextBox 2">
            <a:extLst>
              <a:ext uri="{FF2B5EF4-FFF2-40B4-BE49-F238E27FC236}">
                <a16:creationId xmlns:a16="http://schemas.microsoft.com/office/drawing/2014/main" id="{BB78154B-B722-B708-5B2A-DDA8A93D865D}"/>
              </a:ext>
            </a:extLst>
          </p:cNvPr>
          <p:cNvSpPr txBox="1"/>
          <p:nvPr/>
        </p:nvSpPr>
        <p:spPr>
          <a:xfrm>
            <a:off x="1371600" y="1911834"/>
            <a:ext cx="9627079" cy="4247317"/>
          </a:xfrm>
          <a:prstGeom prst="rect">
            <a:avLst/>
          </a:prstGeom>
          <a:solidFill>
            <a:schemeClr val="bg1"/>
          </a:solidFill>
          <a:ln w="57150">
            <a:solidFill>
              <a:schemeClr val="tx2">
                <a:lumMod val="60000"/>
                <a:lumOff val="40000"/>
              </a:schemeClr>
            </a:solidFill>
          </a:ln>
        </p:spPr>
        <p:txBody>
          <a:bodyPr wrap="square" lIns="182880" tIns="91440" rIns="182880" bIns="91440">
            <a:spAutoFit/>
          </a:bodyPr>
          <a:lstStyle/>
          <a:p>
            <a:pPr algn="ctr"/>
            <a:r>
              <a:rPr lang="en-US" sz="2400" b="1" dirty="0">
                <a:latin typeface="Arial" panose="020B0604020202020204" pitchFamily="34" charset="0"/>
                <a:cs typeface="Arial" panose="020B0604020202020204" pitchFamily="34" charset="0"/>
              </a:rPr>
              <a:t>Who We Are</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Our seasoned team of experts has combined experience of  65+ years in the employee benefits arena beginning in 1986. This helped establish our solid foundation of knowledge and experience that continues today.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solidFill>
                  <a:srgbClr val="FF0000"/>
                </a:solidFill>
                <a:latin typeface="Arial" panose="020B0604020202020204" pitchFamily="34" charset="0"/>
                <a:cs typeface="Arial" panose="020B0604020202020204" pitchFamily="34" charset="0"/>
              </a:rPr>
              <a:t>Today, as benefit costs have reached an all-time high, we excel in providing innovative solutions to our clients. Our solutions can help your company find the answers to stay competitive and provide truly affordable benefits to your valuable employees.</a:t>
            </a:r>
            <a:endParaRPr lang="en-US" sz="2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7844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6306-475C-B861-6E28-5F15FB5658D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EE4B4B-4989-966C-87EB-46E5089FB876}"/>
              </a:ext>
            </a:extLst>
          </p:cNvPr>
          <p:cNvPicPr>
            <a:picLocks noChangeAspect="1"/>
          </p:cNvPicPr>
          <p:nvPr/>
        </p:nvPicPr>
        <p:blipFill>
          <a:blip r:embed="rId2"/>
          <a:stretch>
            <a:fillRect/>
          </a:stretch>
        </p:blipFill>
        <p:spPr>
          <a:xfrm>
            <a:off x="1380930" y="0"/>
            <a:ext cx="9694506" cy="6255655"/>
          </a:xfrm>
          <a:prstGeom prst="rect">
            <a:avLst/>
          </a:prstGeom>
        </p:spPr>
      </p:pic>
    </p:spTree>
    <p:extLst>
      <p:ext uri="{BB962C8B-B14F-4D97-AF65-F5344CB8AC3E}">
        <p14:creationId xmlns:p14="http://schemas.microsoft.com/office/powerpoint/2010/main" val="243880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BFDD-77F6-F6E3-964B-198562FF1501}"/>
              </a:ext>
            </a:extLst>
          </p:cNvPr>
          <p:cNvSpPr txBox="1"/>
          <p:nvPr/>
        </p:nvSpPr>
        <p:spPr>
          <a:xfrm>
            <a:off x="2653103" y="977023"/>
            <a:ext cx="6881529" cy="707886"/>
          </a:xfrm>
          <a:prstGeom prst="rect">
            <a:avLst/>
          </a:prstGeom>
          <a:noFill/>
        </p:spPr>
        <p:txBody>
          <a:bodyPr wrap="square" rtlCol="0">
            <a:spAutoFit/>
          </a:bodyPr>
          <a:lstStyle/>
          <a:p>
            <a:pPr algn="ctr"/>
            <a:r>
              <a:rPr lang="en-US" sz="2000" b="1" dirty="0">
                <a:latin typeface="Gotham Black" pitchFamily="50" charset="0"/>
              </a:rPr>
              <a:t>Budget Comprehensive Plan</a:t>
            </a:r>
          </a:p>
          <a:p>
            <a:pPr algn="ctr"/>
            <a:r>
              <a:rPr lang="en-US" sz="2000" b="1" dirty="0"/>
              <a:t>30 to 50% Lower Cost Than Traditional Health Plans</a:t>
            </a:r>
          </a:p>
        </p:txBody>
      </p:sp>
      <p:sp>
        <p:nvSpPr>
          <p:cNvPr id="2" name="Title 1">
            <a:extLst>
              <a:ext uri="{FF2B5EF4-FFF2-40B4-BE49-F238E27FC236}">
                <a16:creationId xmlns:a16="http://schemas.microsoft.com/office/drawing/2014/main" id="{ABD5D5B6-1EE6-4A33-9D8C-0932DF771FAF}"/>
              </a:ext>
            </a:extLst>
          </p:cNvPr>
          <p:cNvSpPr>
            <a:spLocks noGrp="1"/>
          </p:cNvSpPr>
          <p:nvPr>
            <p:ph type="title"/>
          </p:nvPr>
        </p:nvSpPr>
        <p:spPr>
          <a:xfrm>
            <a:off x="3077727" y="228774"/>
            <a:ext cx="6259914" cy="667443"/>
          </a:xfrm>
          <a:solidFill>
            <a:srgbClr val="F7A263"/>
          </a:solidFill>
          <a:effectLst>
            <a:innerShdw blurRad="63500" dist="50800" dir="5400000">
              <a:prstClr val="black">
                <a:alpha val="50000"/>
              </a:prstClr>
            </a:innerShdw>
          </a:effectLst>
        </p:spPr>
        <p:txBody>
          <a:bodyPr>
            <a:normAutofit fontScale="90000"/>
          </a:bodyPr>
          <a:lstStyle/>
          <a:p>
            <a:pPr algn="ctr"/>
            <a:r>
              <a:rPr lang="en-US" b="1" dirty="0">
                <a:solidFill>
                  <a:srgbClr val="0070C0"/>
                </a:solidFill>
                <a:latin typeface="Arial" panose="020B0604020202020204" pitchFamily="34" charset="0"/>
                <a:cs typeface="Arial" panose="020B0604020202020204" pitchFamily="34" charset="0"/>
              </a:rPr>
              <a:t>NovaHealth 2000</a:t>
            </a:r>
          </a:p>
        </p:txBody>
      </p:sp>
      <p:pic>
        <p:nvPicPr>
          <p:cNvPr id="7" name="Picture 6">
            <a:extLst>
              <a:ext uri="{FF2B5EF4-FFF2-40B4-BE49-F238E27FC236}">
                <a16:creationId xmlns:a16="http://schemas.microsoft.com/office/drawing/2014/main" id="{2400FD63-17F4-41E0-F707-20A6C06B6198}"/>
              </a:ext>
            </a:extLst>
          </p:cNvPr>
          <p:cNvPicPr>
            <a:picLocks noChangeAspect="1"/>
          </p:cNvPicPr>
          <p:nvPr/>
        </p:nvPicPr>
        <p:blipFill>
          <a:blip r:embed="rId2"/>
          <a:stretch>
            <a:fillRect/>
          </a:stretch>
        </p:blipFill>
        <p:spPr>
          <a:xfrm>
            <a:off x="3651668" y="1721154"/>
            <a:ext cx="5014119" cy="5020858"/>
          </a:xfrm>
          <a:prstGeom prst="rect">
            <a:avLst/>
          </a:prstGeom>
          <a:effectLst>
            <a:innerShdw blurRad="114300">
              <a:prstClr val="black"/>
            </a:innerShdw>
          </a:effectLst>
        </p:spPr>
      </p:pic>
      <p:sp>
        <p:nvSpPr>
          <p:cNvPr id="25" name="TextBox 24">
            <a:extLst>
              <a:ext uri="{FF2B5EF4-FFF2-40B4-BE49-F238E27FC236}">
                <a16:creationId xmlns:a16="http://schemas.microsoft.com/office/drawing/2014/main" id="{6AFF3D4F-FA2C-91EF-2117-61975A77CAC0}"/>
              </a:ext>
            </a:extLst>
          </p:cNvPr>
          <p:cNvSpPr txBox="1"/>
          <p:nvPr/>
        </p:nvSpPr>
        <p:spPr>
          <a:xfrm>
            <a:off x="3839128" y="3298864"/>
            <a:ext cx="2140330" cy="1169551"/>
          </a:xfrm>
          <a:prstGeom prst="rect">
            <a:avLst/>
          </a:prstGeom>
          <a:noFill/>
        </p:spPr>
        <p:txBody>
          <a:bodyPr wrap="none" rtlCol="0">
            <a:spAutoFit/>
          </a:bodyPr>
          <a:lstStyle/>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Primary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Urgent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Health &amp; Wellness</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Mental Health Support</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Much more</a:t>
            </a:r>
          </a:p>
        </p:txBody>
      </p:sp>
      <p:sp>
        <p:nvSpPr>
          <p:cNvPr id="18" name="TextBox 17">
            <a:extLst>
              <a:ext uri="{FF2B5EF4-FFF2-40B4-BE49-F238E27FC236}">
                <a16:creationId xmlns:a16="http://schemas.microsoft.com/office/drawing/2014/main" id="{106BB6EF-81B5-D375-6670-3599D78A9AFE}"/>
              </a:ext>
            </a:extLst>
          </p:cNvPr>
          <p:cNvSpPr txBox="1"/>
          <p:nvPr/>
        </p:nvSpPr>
        <p:spPr>
          <a:xfrm>
            <a:off x="6297891" y="3031254"/>
            <a:ext cx="1893595" cy="1200329"/>
          </a:xfrm>
          <a:prstGeom prst="rect">
            <a:avLst/>
          </a:prstGeom>
          <a:noFill/>
        </p:spPr>
        <p:txBody>
          <a:bodyPr wrap="none" rtlCol="0">
            <a:spAutoFit/>
          </a:bodyPr>
          <a:lstStyle/>
          <a:p>
            <a:pPr algn="ctr"/>
            <a:r>
              <a:rPr lang="en-US" b="1" dirty="0">
                <a:solidFill>
                  <a:schemeClr val="bg1"/>
                </a:solidFill>
                <a:latin typeface="Aptos Narrow" panose="020B0004020202020204" pitchFamily="34" charset="0"/>
              </a:rPr>
              <a:t>Zion HealthShare</a:t>
            </a:r>
          </a:p>
          <a:p>
            <a:pPr algn="ctr"/>
            <a:r>
              <a:rPr lang="en-US" b="1" dirty="0">
                <a:solidFill>
                  <a:schemeClr val="bg1"/>
                </a:solidFill>
                <a:latin typeface="Aptos Narrow" panose="020B0004020202020204" pitchFamily="34" charset="0"/>
              </a:rPr>
              <a:t>Pays for Large</a:t>
            </a:r>
          </a:p>
          <a:p>
            <a:pPr algn="ctr"/>
            <a:r>
              <a:rPr lang="en-US" b="1" dirty="0">
                <a:solidFill>
                  <a:schemeClr val="bg1"/>
                </a:solidFill>
                <a:latin typeface="Aptos Narrow" panose="020B0004020202020204" pitchFamily="34" charset="0"/>
              </a:rPr>
              <a:t>Medical Expenses</a:t>
            </a:r>
          </a:p>
          <a:p>
            <a:pPr algn="ctr"/>
            <a:r>
              <a:rPr lang="en-US" b="1" dirty="0">
                <a:solidFill>
                  <a:schemeClr val="bg1"/>
                </a:solidFill>
                <a:latin typeface="Aptos Narrow" panose="020B0004020202020204" pitchFamily="34" charset="0"/>
              </a:rPr>
              <a:t>Over $1,000</a:t>
            </a:r>
          </a:p>
        </p:txBody>
      </p:sp>
      <p:sp>
        <p:nvSpPr>
          <p:cNvPr id="21" name="TextBox 20">
            <a:extLst>
              <a:ext uri="{FF2B5EF4-FFF2-40B4-BE49-F238E27FC236}">
                <a16:creationId xmlns:a16="http://schemas.microsoft.com/office/drawing/2014/main" id="{0344A73E-2B38-2C94-E6CE-66A8B28F3254}"/>
              </a:ext>
            </a:extLst>
          </p:cNvPr>
          <p:cNvSpPr txBox="1"/>
          <p:nvPr/>
        </p:nvSpPr>
        <p:spPr>
          <a:xfrm>
            <a:off x="5571928" y="5047743"/>
            <a:ext cx="1043877" cy="1200329"/>
          </a:xfrm>
          <a:prstGeom prst="rect">
            <a:avLst/>
          </a:prstGeom>
          <a:noFill/>
        </p:spPr>
        <p:txBody>
          <a:bodyPr wrap="none" rtlCol="0">
            <a:spAutoFit/>
          </a:bodyPr>
          <a:lstStyle/>
          <a:p>
            <a:pPr algn="ctr"/>
            <a:r>
              <a:rPr lang="en-US" b="1" dirty="0">
                <a:solidFill>
                  <a:schemeClr val="bg1"/>
                </a:solidFill>
                <a:latin typeface="Aptos Narrow" panose="020B0004020202020204" pitchFamily="34" charset="0"/>
              </a:rPr>
              <a:t>Discount</a:t>
            </a:r>
          </a:p>
          <a:p>
            <a:pPr algn="ctr"/>
            <a:r>
              <a:rPr lang="en-US" b="1" dirty="0">
                <a:solidFill>
                  <a:schemeClr val="bg1"/>
                </a:solidFill>
                <a:latin typeface="Aptos Narrow" panose="020B0004020202020204" pitchFamily="34" charset="0"/>
              </a:rPr>
              <a:t>Dental</a:t>
            </a:r>
          </a:p>
          <a:p>
            <a:pPr algn="ctr"/>
            <a:r>
              <a:rPr lang="en-US" b="1" dirty="0">
                <a:solidFill>
                  <a:schemeClr val="bg1"/>
                </a:solidFill>
                <a:latin typeface="Aptos Narrow" panose="020B0004020202020204" pitchFamily="34" charset="0"/>
              </a:rPr>
              <a:t>Vision</a:t>
            </a:r>
          </a:p>
          <a:p>
            <a:pPr algn="ctr"/>
            <a:r>
              <a:rPr lang="en-US" b="1" dirty="0">
                <a:solidFill>
                  <a:schemeClr val="bg1"/>
                </a:solidFill>
                <a:latin typeface="Aptos Narrow" panose="020B0004020202020204" pitchFamily="34" charset="0"/>
              </a:rPr>
              <a:t>RX</a:t>
            </a:r>
          </a:p>
        </p:txBody>
      </p:sp>
      <p:sp>
        <p:nvSpPr>
          <p:cNvPr id="23" name="TextBox 22">
            <a:extLst>
              <a:ext uri="{FF2B5EF4-FFF2-40B4-BE49-F238E27FC236}">
                <a16:creationId xmlns:a16="http://schemas.microsoft.com/office/drawing/2014/main" id="{A76A176D-818F-BB0B-19C8-0DCD0B0C33A6}"/>
              </a:ext>
            </a:extLst>
          </p:cNvPr>
          <p:cNvSpPr txBox="1"/>
          <p:nvPr/>
        </p:nvSpPr>
        <p:spPr>
          <a:xfrm>
            <a:off x="4315934" y="2804052"/>
            <a:ext cx="1507656" cy="369332"/>
          </a:xfrm>
          <a:prstGeom prst="rect">
            <a:avLst/>
          </a:prstGeom>
          <a:noFill/>
        </p:spPr>
        <p:txBody>
          <a:bodyPr wrap="none" rtlCol="0">
            <a:spAutoFit/>
          </a:bodyPr>
          <a:lstStyle/>
          <a:p>
            <a:pPr algn="ctr"/>
            <a:r>
              <a:rPr lang="en-US" b="1" dirty="0">
                <a:solidFill>
                  <a:schemeClr val="bg1"/>
                </a:solidFill>
                <a:latin typeface="Aptos Narrow" panose="020B0004020202020204" pitchFamily="34" charset="0"/>
              </a:rPr>
              <a:t>Amaze Health</a:t>
            </a:r>
          </a:p>
        </p:txBody>
      </p:sp>
      <p:sp>
        <p:nvSpPr>
          <p:cNvPr id="4" name="TextBox 3">
            <a:extLst>
              <a:ext uri="{FF2B5EF4-FFF2-40B4-BE49-F238E27FC236}">
                <a16:creationId xmlns:a16="http://schemas.microsoft.com/office/drawing/2014/main" id="{ED807A03-68E3-074B-C9B7-24AED5326652}"/>
              </a:ext>
            </a:extLst>
          </p:cNvPr>
          <p:cNvSpPr txBox="1"/>
          <p:nvPr/>
        </p:nvSpPr>
        <p:spPr>
          <a:xfrm>
            <a:off x="8740969" y="5050757"/>
            <a:ext cx="328618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Can add: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accident/short-term disability, hospital</a:t>
            </a:r>
          </a:p>
        </p:txBody>
      </p:sp>
    </p:spTree>
    <p:extLst>
      <p:ext uri="{BB962C8B-B14F-4D97-AF65-F5344CB8AC3E}">
        <p14:creationId xmlns:p14="http://schemas.microsoft.com/office/powerpoint/2010/main" val="73936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5" grpId="0"/>
      <p:bldP spid="18" grpId="0"/>
      <p:bldP spid="21" grpId="0"/>
      <p:bldP spid="2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BFDD-77F6-F6E3-964B-198562FF1501}"/>
              </a:ext>
            </a:extLst>
          </p:cNvPr>
          <p:cNvSpPr txBox="1"/>
          <p:nvPr/>
        </p:nvSpPr>
        <p:spPr>
          <a:xfrm>
            <a:off x="1028433" y="954202"/>
            <a:ext cx="9599134" cy="523220"/>
          </a:xfrm>
          <a:prstGeom prst="rect">
            <a:avLst/>
          </a:prstGeom>
          <a:noFill/>
        </p:spPr>
        <p:txBody>
          <a:bodyPr wrap="square" rtlCol="0">
            <a:spAutoFit/>
          </a:bodyPr>
          <a:lstStyle/>
          <a:p>
            <a:pPr algn="ctr"/>
            <a:r>
              <a:rPr lang="en-US" sz="2800" b="1" dirty="0"/>
              <a:t>Reduce Out of Pocket Costs / </a:t>
            </a:r>
            <a:r>
              <a:rPr lang="en-US" sz="2800" b="1" dirty="0">
                <a:solidFill>
                  <a:srgbClr val="C00000"/>
                </a:solidFill>
              </a:rPr>
              <a:t>Works With Any Health Plan</a:t>
            </a:r>
          </a:p>
        </p:txBody>
      </p:sp>
      <p:sp>
        <p:nvSpPr>
          <p:cNvPr id="2" name="Title 1">
            <a:extLst>
              <a:ext uri="{FF2B5EF4-FFF2-40B4-BE49-F238E27FC236}">
                <a16:creationId xmlns:a16="http://schemas.microsoft.com/office/drawing/2014/main" id="{ABD5D5B6-1EE6-4A33-9D8C-0932DF771FAF}"/>
              </a:ext>
            </a:extLst>
          </p:cNvPr>
          <p:cNvSpPr>
            <a:spLocks noGrp="1"/>
          </p:cNvSpPr>
          <p:nvPr>
            <p:ph type="title"/>
          </p:nvPr>
        </p:nvSpPr>
        <p:spPr>
          <a:xfrm>
            <a:off x="2960695" y="139343"/>
            <a:ext cx="6259914" cy="667443"/>
          </a:xfrm>
          <a:solidFill>
            <a:schemeClr val="accent2"/>
          </a:solidFill>
          <a:effectLst>
            <a:innerShdw blurRad="63500" dist="50800" dir="5400000">
              <a:prstClr val="black">
                <a:alpha val="50000"/>
              </a:prstClr>
            </a:innerShdw>
          </a:effectLst>
        </p:spPr>
        <p:txBody>
          <a:bodyPr>
            <a:normAutofit fontScale="90000"/>
          </a:bodyPr>
          <a:lstStyle/>
          <a:p>
            <a:pPr algn="ctr"/>
            <a:r>
              <a:rPr lang="en-US" b="1" dirty="0">
                <a:solidFill>
                  <a:schemeClr val="bg1"/>
                </a:solidFill>
              </a:rPr>
              <a:t>NovaHealth 3000</a:t>
            </a:r>
          </a:p>
        </p:txBody>
      </p:sp>
      <p:pic>
        <p:nvPicPr>
          <p:cNvPr id="13" name="Picture 12">
            <a:extLst>
              <a:ext uri="{FF2B5EF4-FFF2-40B4-BE49-F238E27FC236}">
                <a16:creationId xmlns:a16="http://schemas.microsoft.com/office/drawing/2014/main" id="{FD444C17-6145-151F-9B23-1CDF75BCB8B6}"/>
              </a:ext>
            </a:extLst>
          </p:cNvPr>
          <p:cNvPicPr>
            <a:picLocks noChangeAspect="1"/>
          </p:cNvPicPr>
          <p:nvPr/>
        </p:nvPicPr>
        <p:blipFill>
          <a:blip r:embed="rId2"/>
          <a:stretch>
            <a:fillRect/>
          </a:stretch>
        </p:blipFill>
        <p:spPr>
          <a:xfrm>
            <a:off x="3572877" y="1689457"/>
            <a:ext cx="5035550" cy="5029200"/>
          </a:xfrm>
          <a:prstGeom prst="rect">
            <a:avLst/>
          </a:prstGeom>
        </p:spPr>
      </p:pic>
      <p:sp>
        <p:nvSpPr>
          <p:cNvPr id="8" name="TextBox 7">
            <a:extLst>
              <a:ext uri="{FF2B5EF4-FFF2-40B4-BE49-F238E27FC236}">
                <a16:creationId xmlns:a16="http://schemas.microsoft.com/office/drawing/2014/main" id="{925B9A83-1197-50BD-2068-1D0B99B59798}"/>
              </a:ext>
            </a:extLst>
          </p:cNvPr>
          <p:cNvSpPr txBox="1"/>
          <p:nvPr/>
        </p:nvSpPr>
        <p:spPr>
          <a:xfrm>
            <a:off x="3921215" y="2669781"/>
            <a:ext cx="2169437" cy="1815882"/>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Supplemental Cash Benefits</a:t>
            </a: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Accidental Short-Term Disability</a:t>
            </a:r>
          </a:p>
          <a:p>
            <a:pPr algn="ctr"/>
            <a:r>
              <a:rPr lang="en-US" sz="1600" b="1" dirty="0">
                <a:solidFill>
                  <a:schemeClr val="bg1"/>
                </a:solidFill>
                <a:latin typeface="Arial" panose="020B0604020202020204" pitchFamily="34" charset="0"/>
                <a:cs typeface="Arial" panose="020B0604020202020204" pitchFamily="34" charset="0"/>
              </a:rPr>
              <a:t>Accidents / Hospital Stays</a:t>
            </a:r>
          </a:p>
        </p:txBody>
      </p:sp>
      <p:sp>
        <p:nvSpPr>
          <p:cNvPr id="11" name="TextBox 10">
            <a:extLst>
              <a:ext uri="{FF2B5EF4-FFF2-40B4-BE49-F238E27FC236}">
                <a16:creationId xmlns:a16="http://schemas.microsoft.com/office/drawing/2014/main" id="{41ABD91E-28F1-BF1B-7E9A-8146447514A4}"/>
              </a:ext>
            </a:extLst>
          </p:cNvPr>
          <p:cNvSpPr txBox="1"/>
          <p:nvPr/>
        </p:nvSpPr>
        <p:spPr>
          <a:xfrm>
            <a:off x="5221153" y="4984858"/>
            <a:ext cx="1738998" cy="1200329"/>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Discount</a:t>
            </a:r>
          </a:p>
          <a:p>
            <a:pPr algn="ctr"/>
            <a:r>
              <a:rPr lang="en-US" b="1" dirty="0">
                <a:solidFill>
                  <a:schemeClr val="bg1"/>
                </a:solidFill>
                <a:latin typeface="Arial" panose="020B0604020202020204" pitchFamily="34" charset="0"/>
                <a:cs typeface="Arial" panose="020B0604020202020204" pitchFamily="34" charset="0"/>
              </a:rPr>
              <a:t>Dental</a:t>
            </a:r>
          </a:p>
          <a:p>
            <a:pPr algn="ctr"/>
            <a:r>
              <a:rPr lang="en-US" b="1" dirty="0">
                <a:solidFill>
                  <a:schemeClr val="bg1"/>
                </a:solidFill>
                <a:latin typeface="Arial" panose="020B0604020202020204" pitchFamily="34" charset="0"/>
                <a:cs typeface="Arial" panose="020B0604020202020204" pitchFamily="34" charset="0"/>
              </a:rPr>
              <a:t>Vision</a:t>
            </a:r>
          </a:p>
          <a:p>
            <a:pPr algn="ctr"/>
            <a:r>
              <a:rPr lang="en-US" b="1" dirty="0">
                <a:solidFill>
                  <a:schemeClr val="bg1"/>
                </a:solidFill>
                <a:latin typeface="Arial" panose="020B0604020202020204" pitchFamily="34" charset="0"/>
                <a:cs typeface="Arial" panose="020B0604020202020204" pitchFamily="34" charset="0"/>
              </a:rPr>
              <a:t>RX</a:t>
            </a:r>
          </a:p>
        </p:txBody>
      </p:sp>
      <p:sp>
        <p:nvSpPr>
          <p:cNvPr id="14" name="TextBox 13">
            <a:extLst>
              <a:ext uri="{FF2B5EF4-FFF2-40B4-BE49-F238E27FC236}">
                <a16:creationId xmlns:a16="http://schemas.microsoft.com/office/drawing/2014/main" id="{FD39CF70-F8C3-E270-7E6C-C95074A94328}"/>
              </a:ext>
            </a:extLst>
          </p:cNvPr>
          <p:cNvSpPr txBox="1"/>
          <p:nvPr/>
        </p:nvSpPr>
        <p:spPr>
          <a:xfrm>
            <a:off x="6279374" y="2649363"/>
            <a:ext cx="1738998"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Amaze Health</a:t>
            </a:r>
          </a:p>
        </p:txBody>
      </p:sp>
      <p:sp>
        <p:nvSpPr>
          <p:cNvPr id="15" name="TextBox 14">
            <a:extLst>
              <a:ext uri="{FF2B5EF4-FFF2-40B4-BE49-F238E27FC236}">
                <a16:creationId xmlns:a16="http://schemas.microsoft.com/office/drawing/2014/main" id="{7A847BCB-1344-1ACB-07DC-9B6CDD6DC070}"/>
              </a:ext>
            </a:extLst>
          </p:cNvPr>
          <p:cNvSpPr txBox="1"/>
          <p:nvPr/>
        </p:nvSpPr>
        <p:spPr>
          <a:xfrm>
            <a:off x="6334872" y="3124514"/>
            <a:ext cx="2140330" cy="1169551"/>
          </a:xfrm>
          <a:prstGeom prst="rect">
            <a:avLst/>
          </a:prstGeom>
          <a:noFill/>
        </p:spPr>
        <p:txBody>
          <a:bodyPr wrap="none" rtlCol="0">
            <a:spAutoFit/>
          </a:bodyPr>
          <a:lstStyle/>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Primary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Virtual Urgent Care</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Health &amp; Wellness</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Mental Health Support</a:t>
            </a:r>
          </a:p>
          <a:p>
            <a:pPr marL="285750" indent="-285750">
              <a:buFont typeface="Arial" panose="020B0604020202020204" pitchFamily="34" charset="0"/>
              <a:buChar char="•"/>
            </a:pPr>
            <a:r>
              <a:rPr lang="en-US" sz="1400" b="1" dirty="0">
                <a:solidFill>
                  <a:schemeClr val="bg1"/>
                </a:solidFill>
                <a:latin typeface="Aptos Narrow" panose="020B0004020202020204" pitchFamily="34" charset="0"/>
              </a:rPr>
              <a:t>Much more</a:t>
            </a:r>
          </a:p>
        </p:txBody>
      </p:sp>
    </p:spTree>
    <p:extLst>
      <p:ext uri="{BB962C8B-B14F-4D97-AF65-F5344CB8AC3E}">
        <p14:creationId xmlns:p14="http://schemas.microsoft.com/office/powerpoint/2010/main" val="32669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p:bldP spid="11"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CE200A-16D4-D44B-F40B-C8E64A811AAC}"/>
              </a:ext>
            </a:extLst>
          </p:cNvPr>
          <p:cNvSpPr/>
          <p:nvPr/>
        </p:nvSpPr>
        <p:spPr>
          <a:xfrm>
            <a:off x="867747" y="1530220"/>
            <a:ext cx="10618237" cy="4758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9D575892-A0DE-5C58-E23D-25FAA93A0119}"/>
              </a:ext>
            </a:extLst>
          </p:cNvPr>
          <p:cNvGraphicFramePr>
            <a:graphicFrameLocks noGrp="1"/>
          </p:cNvGraphicFramePr>
          <p:nvPr>
            <p:extLst>
              <p:ext uri="{D42A27DB-BD31-4B8C-83A1-F6EECF244321}">
                <p14:modId xmlns:p14="http://schemas.microsoft.com/office/powerpoint/2010/main" val="2680052950"/>
              </p:ext>
            </p:extLst>
          </p:nvPr>
        </p:nvGraphicFramePr>
        <p:xfrm>
          <a:off x="502297" y="2217717"/>
          <a:ext cx="11187405" cy="3693059"/>
        </p:xfrm>
        <a:graphic>
          <a:graphicData uri="http://schemas.openxmlformats.org/drawingml/2006/table">
            <a:tbl>
              <a:tblPr>
                <a:tableStyleId>{5C22544A-7EE6-4342-B048-85BDC9FD1C3A}</a:tableStyleId>
              </a:tblPr>
              <a:tblGrid>
                <a:gridCol w="2786583">
                  <a:extLst>
                    <a:ext uri="{9D8B030D-6E8A-4147-A177-3AD203B41FA5}">
                      <a16:colId xmlns:a16="http://schemas.microsoft.com/office/drawing/2014/main" val="761276899"/>
                    </a:ext>
                  </a:extLst>
                </a:gridCol>
                <a:gridCol w="3018797">
                  <a:extLst>
                    <a:ext uri="{9D8B030D-6E8A-4147-A177-3AD203B41FA5}">
                      <a16:colId xmlns:a16="http://schemas.microsoft.com/office/drawing/2014/main" val="296424785"/>
                    </a:ext>
                  </a:extLst>
                </a:gridCol>
                <a:gridCol w="2693694">
                  <a:extLst>
                    <a:ext uri="{9D8B030D-6E8A-4147-A177-3AD203B41FA5}">
                      <a16:colId xmlns:a16="http://schemas.microsoft.com/office/drawing/2014/main" val="1588067051"/>
                    </a:ext>
                  </a:extLst>
                </a:gridCol>
                <a:gridCol w="2688331">
                  <a:extLst>
                    <a:ext uri="{9D8B030D-6E8A-4147-A177-3AD203B41FA5}">
                      <a16:colId xmlns:a16="http://schemas.microsoft.com/office/drawing/2014/main" val="3755009971"/>
                    </a:ext>
                  </a:extLst>
                </a:gridCol>
              </a:tblGrid>
              <a:tr h="8643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rgbClr val="FF0000"/>
                        </a:solidFill>
                        <a:effectLst/>
                        <a:latin typeface="Arial" panose="020B0604020202020204" pitchFamily="34" charset="0"/>
                        <a:cs typeface="Arial" panose="020B0604020202020204" pitchFamily="34" charset="0"/>
                      </a:endParaRPr>
                    </a:p>
                  </a:txBody>
                  <a:tcPr marT="91440" marB="91440" anchor="ctr">
                    <a:solidFill>
                      <a:schemeClr val="bg2">
                        <a:lumMod val="90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Group Health Plan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chemeClr val="bg2">
                        <a:lumMod val="90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 ICHRA Plans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NON-TRADITIONAL HEALTH Plans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1595328979"/>
                  </a:ext>
                </a:extLst>
              </a:tr>
              <a:tr h="550030">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b">
                    <a:solidFill>
                      <a:schemeClr val="bg1">
                        <a:lumMod val="85000"/>
                      </a:schemeClr>
                    </a:solidFill>
                  </a:tcPr>
                </a:tc>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b">
                    <a:lnR w="12700" cap="flat" cmpd="sng" algn="ctr">
                      <a:solidFill>
                        <a:srgbClr val="FF0000"/>
                      </a:solidFill>
                      <a:prstDash val="solid"/>
                      <a:round/>
                      <a:headEnd type="none" w="med" len="med"/>
                      <a:tailEnd type="none" w="med" len="med"/>
                    </a:lnR>
                    <a:solidFill>
                      <a:schemeClr val="bg1">
                        <a:lumMod val="85000"/>
                      </a:schemeClr>
                    </a:solidFill>
                  </a:tcPr>
                </a:tc>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b">
                    <a:lnL w="12700" cap="flat" cmpd="sng" algn="ctr">
                      <a:solidFill>
                        <a:srgbClr val="FF0000"/>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b">
                    <a:lnR w="12700" cap="flat" cmpd="sng" algn="ctr">
                      <a:solidFill>
                        <a:srgbClr val="FF0000"/>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138912168"/>
                  </a:ext>
                </a:extLst>
              </a:tr>
              <a:tr h="864333">
                <a:tc>
                  <a:txBody>
                    <a:bodyPr/>
                    <a:lstStyle/>
                    <a:p>
                      <a:pPr algn="ctr" fontAlgn="b"/>
                      <a:r>
                        <a:rPr lang="en-US" sz="1800" b="1" u="none" strike="noStrike" dirty="0">
                          <a:effectLst/>
                          <a:latin typeface="Arial" panose="020B0604020202020204" pitchFamily="34" charset="0"/>
                          <a:cs typeface="Arial" panose="020B0604020202020204" pitchFamily="34" charset="0"/>
                        </a:rPr>
                        <a:t>Minimum Contribution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solidFill>
                      <a:srgbClr val="FFE28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effectLst/>
                          <a:latin typeface="Arial" panose="020B0604020202020204" pitchFamily="34" charset="0"/>
                          <a:cs typeface="Arial" panose="020B0604020202020204" pitchFamily="34" charset="0"/>
                        </a:rPr>
                        <a:t>Single Employee rate</a:t>
                      </a:r>
                      <a:br>
                        <a:rPr lang="en-US" sz="1800" b="1" u="none" strike="noStrike" dirty="0">
                          <a:effectLst/>
                          <a:latin typeface="Arial" panose="020B0604020202020204" pitchFamily="34" charset="0"/>
                          <a:cs typeface="Arial" panose="020B0604020202020204" pitchFamily="34" charset="0"/>
                        </a:rPr>
                      </a:br>
                      <a:r>
                        <a:rPr lang="en-US" sz="1800" b="1" u="none" strike="noStrike" dirty="0">
                          <a:effectLst/>
                          <a:latin typeface="Arial" panose="020B0604020202020204" pitchFamily="34" charset="0"/>
                          <a:cs typeface="Arial" panose="020B0604020202020204" pitchFamily="34" charset="0"/>
                        </a:rPr>
                        <a:t>$400-$500 per month</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rgbClr val="FFE285"/>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Employer sets amount</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L w="12700" cap="flat" cmpd="sng" algn="ctr">
                      <a:solidFill>
                        <a:srgbClr val="FF0000"/>
                      </a:solidFill>
                      <a:prstDash val="solid"/>
                      <a:round/>
                      <a:headEnd type="none" w="med" len="med"/>
                      <a:tailEnd type="none" w="med" len="med"/>
                    </a:lnL>
                    <a:solidFill>
                      <a:srgbClr val="FFE285"/>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Employer sets amount</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rgbClr val="FFE285"/>
                    </a:solidFill>
                  </a:tcPr>
                </a:tc>
                <a:extLst>
                  <a:ext uri="{0D108BD9-81ED-4DB2-BD59-A6C34878D82A}">
                    <a16:rowId xmlns:a16="http://schemas.microsoft.com/office/drawing/2014/main" val="2686255579"/>
                  </a:ext>
                </a:extLst>
              </a:tr>
              <a:tr h="550030">
                <a:tc>
                  <a:txBody>
                    <a:bodyPr/>
                    <a:lstStyle/>
                    <a:p>
                      <a:pPr algn="ct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solidFill>
                      <a:schemeClr val="bg1">
                        <a:lumMod val="85000"/>
                      </a:schemeClr>
                    </a:solidFill>
                  </a:tcPr>
                </a:tc>
                <a:tc>
                  <a:txBody>
                    <a:bodyPr/>
                    <a:lstStyle/>
                    <a:p>
                      <a:pPr algn="ct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L w="12700" cap="flat" cmpd="sng" algn="ctr">
                      <a:solidFill>
                        <a:srgbClr val="FF0000"/>
                      </a:solidFill>
                      <a:prstDash val="solid"/>
                      <a:round/>
                      <a:headEnd type="none" w="med" len="med"/>
                      <a:tailEnd type="none" w="med" len="med"/>
                    </a:lnL>
                    <a:solidFill>
                      <a:schemeClr val="bg1">
                        <a:lumMod val="85000"/>
                      </a:schemeClr>
                    </a:solidFill>
                  </a:tcPr>
                </a:tc>
                <a:tc>
                  <a:txBody>
                    <a:bodyPr/>
                    <a:lstStyle/>
                    <a:p>
                      <a:pPr algn="ct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597377301"/>
                  </a:ext>
                </a:extLst>
              </a:tr>
              <a:tr h="864333">
                <a:tc>
                  <a:txBody>
                    <a:bodyPr/>
                    <a:lstStyle/>
                    <a:p>
                      <a:pPr algn="ctr" fontAlgn="b"/>
                      <a:r>
                        <a:rPr lang="en-US" sz="1800" b="1" u="none" strike="noStrike" dirty="0">
                          <a:effectLst/>
                          <a:latin typeface="Arial" panose="020B0604020202020204" pitchFamily="34" charset="0"/>
                          <a:cs typeface="Arial" panose="020B0604020202020204" pitchFamily="34" charset="0"/>
                        </a:rPr>
                        <a:t>Minimum Participation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solidFill>
                      <a:srgbClr val="FFE285"/>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75% of eligible employees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solidFill>
                      <a:srgbClr val="FFE285"/>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none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solidFill>
                      <a:srgbClr val="FFE285"/>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3 participants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T="91440" marB="91440"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rgbClr val="FFE285"/>
                    </a:solidFill>
                  </a:tcPr>
                </a:tc>
                <a:extLst>
                  <a:ext uri="{0D108BD9-81ED-4DB2-BD59-A6C34878D82A}">
                    <a16:rowId xmlns:a16="http://schemas.microsoft.com/office/drawing/2014/main" val="3082561780"/>
                  </a:ext>
                </a:extLst>
              </a:tr>
            </a:tbl>
          </a:graphicData>
        </a:graphic>
      </p:graphicFrame>
      <p:sp>
        <p:nvSpPr>
          <p:cNvPr id="4" name="TextBox 3">
            <a:extLst>
              <a:ext uri="{FF2B5EF4-FFF2-40B4-BE49-F238E27FC236}">
                <a16:creationId xmlns:a16="http://schemas.microsoft.com/office/drawing/2014/main" id="{95CCBDF5-2073-F1F6-34D9-5D16EE755B89}"/>
              </a:ext>
            </a:extLst>
          </p:cNvPr>
          <p:cNvSpPr txBox="1"/>
          <p:nvPr/>
        </p:nvSpPr>
        <p:spPr>
          <a:xfrm>
            <a:off x="1484713" y="314974"/>
            <a:ext cx="9581351" cy="646331"/>
          </a:xfrm>
          <a:prstGeom prst="rect">
            <a:avLst/>
          </a:prstGeom>
          <a:noFill/>
        </p:spPr>
        <p:txBody>
          <a:bodyPr wrap="square" rtlCol="0">
            <a:spAutoFit/>
          </a:bodyPr>
          <a:lstStyle/>
          <a:p>
            <a:pPr algn="ctr"/>
            <a:r>
              <a:rPr lang="en-US" sz="3600" b="1" dirty="0">
                <a:solidFill>
                  <a:srgbClr val="FF0000"/>
                </a:solidFill>
                <a:latin typeface="Arial Black" panose="020B0A04020102020204" pitchFamily="34" charset="0"/>
              </a:rPr>
              <a:t>Group Health Plans V.S. Flex Choice </a:t>
            </a:r>
          </a:p>
        </p:txBody>
      </p:sp>
      <p:sp>
        <p:nvSpPr>
          <p:cNvPr id="5" name="TextBox 4">
            <a:extLst>
              <a:ext uri="{FF2B5EF4-FFF2-40B4-BE49-F238E27FC236}">
                <a16:creationId xmlns:a16="http://schemas.microsoft.com/office/drawing/2014/main" id="{099FD0CB-1465-A52B-7697-E8ADF1D447F7}"/>
              </a:ext>
            </a:extLst>
          </p:cNvPr>
          <p:cNvSpPr txBox="1"/>
          <p:nvPr/>
        </p:nvSpPr>
        <p:spPr>
          <a:xfrm>
            <a:off x="2752533" y="1172940"/>
            <a:ext cx="6419460" cy="584775"/>
          </a:xfrm>
          <a:prstGeom prst="rect">
            <a:avLst/>
          </a:prstGeom>
          <a:noFill/>
        </p:spPr>
        <p:txBody>
          <a:bodyPr wrap="square" rtlCol="0">
            <a:spAutoFit/>
          </a:bodyPr>
          <a:lstStyle/>
          <a:p>
            <a:pPr algn="ctr"/>
            <a:r>
              <a:rPr lang="en-US" sz="3200" b="1" dirty="0">
                <a:solidFill>
                  <a:srgbClr val="FF0000"/>
                </a:solidFill>
                <a:latin typeface="Arial Black" panose="020B0A04020102020204" pitchFamily="34" charset="0"/>
              </a:rPr>
              <a:t>Employer Requirements</a:t>
            </a:r>
          </a:p>
        </p:txBody>
      </p:sp>
    </p:spTree>
    <p:extLst>
      <p:ext uri="{BB962C8B-B14F-4D97-AF65-F5344CB8AC3E}">
        <p14:creationId xmlns:p14="http://schemas.microsoft.com/office/powerpoint/2010/main" val="23703772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408991" y="1030592"/>
            <a:ext cx="11523306" cy="5044394"/>
          </a:xfrm>
          <a:prstGeom prst="rect">
            <a:avLst/>
          </a:prstGeom>
          <a:solidFill>
            <a:srgbClr val="A4DEF4"/>
          </a:solidFill>
          <a:effectLst>
            <a:outerShdw blurRad="50800" dist="38100" dir="5400000" algn="t" rotWithShape="0">
              <a:prstClr val="black">
                <a:alpha val="40000"/>
              </a:prstClr>
            </a:outerShdw>
          </a:effectLst>
        </p:spPr>
        <p:txBody>
          <a:bodyPr wrap="square" lIns="274320" tIns="182880" rIns="274320" bIns="274320" rtlCol="0">
            <a:spAutoFit/>
          </a:bodyPr>
          <a:lstStyle/>
          <a:p>
            <a:pPr marL="0" marR="0" algn="ctr" fontAlgn="base">
              <a:lnSpc>
                <a:spcPct val="107000"/>
              </a:lnSpc>
              <a:spcBef>
                <a:spcPts val="0"/>
              </a:spcBef>
              <a:spcAft>
                <a:spcPts val="0"/>
              </a:spcAft>
            </a:pPr>
            <a:r>
              <a:rPr lang="en-US" sz="2800" b="1" kern="0" dirty="0">
                <a:latin typeface="Arial" panose="020B0604020202020204" pitchFamily="34" charset="0"/>
                <a:ea typeface="Calibri" panose="020F0502020204030204" pitchFamily="34" charset="0"/>
                <a:cs typeface="Arial" panose="020B0604020202020204" pitchFamily="34" charset="0"/>
              </a:rPr>
              <a:t>Employers offer non-traditional NovaHealth plans and ICHRA </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pPr marR="0" fontAlgn="base">
              <a:lnSpc>
                <a:spcPct val="107000"/>
              </a:lnSpc>
              <a:spcBef>
                <a:spcPts val="0"/>
              </a:spcBef>
              <a:spcAft>
                <a:spcPts val="0"/>
              </a:spcAft>
            </a:pPr>
            <a:endParaRPr lang="en-US" sz="2200" kern="100" dirty="0">
              <a:solidFill>
                <a:srgbClr val="FF0000"/>
              </a:solidFill>
              <a:effectLst/>
              <a:latin typeface="+mj-lt"/>
              <a:ea typeface="Calibri" panose="020F0502020204030204" pitchFamily="34" charset="0"/>
              <a:cs typeface="Times New Roman" panose="02020603050405020304" pitchFamily="18" charset="0"/>
            </a:endParaRPr>
          </a:p>
          <a:p>
            <a:pPr marL="285750" marR="0" indent="-285750" fontAlgn="base">
              <a:lnSpc>
                <a:spcPct val="107000"/>
              </a:lnSpc>
              <a:spcBef>
                <a:spcPts val="0"/>
              </a:spcBef>
              <a:spcAft>
                <a:spcPts val="0"/>
              </a:spcAft>
              <a:buFont typeface="Wingdings" panose="05000000000000000000" pitchFamily="2" charset="2"/>
              <a:buChar char="Ø"/>
            </a:pPr>
            <a:r>
              <a:rPr lang="en-US" sz="2200" b="1" kern="0" dirty="0">
                <a:effectLst/>
                <a:latin typeface="Arial" panose="020B0604020202020204" pitchFamily="34" charset="0"/>
                <a:ea typeface="Times New Roman" panose="02020603050405020304" pitchFamily="18" charset="0"/>
                <a:cs typeface="Arial" panose="020B0604020202020204" pitchFamily="34" charset="0"/>
              </a:rPr>
              <a:t>Employers save money over group </a:t>
            </a:r>
            <a:r>
              <a:rPr lang="en-US" sz="2200" b="1" kern="0" dirty="0">
                <a:latin typeface="Arial" panose="020B0604020202020204" pitchFamily="34" charset="0"/>
                <a:ea typeface="Times New Roman" panose="02020603050405020304" pitchFamily="18" charset="0"/>
                <a:cs typeface="Arial" panose="020B0604020202020204" pitchFamily="34" charset="0"/>
              </a:rPr>
              <a:t>h</a:t>
            </a:r>
            <a:r>
              <a:rPr lang="en-US" sz="2200" b="1" kern="0" dirty="0">
                <a:effectLst/>
                <a:latin typeface="Arial" panose="020B0604020202020204" pitchFamily="34" charset="0"/>
                <a:ea typeface="Times New Roman" panose="02020603050405020304" pitchFamily="18" charset="0"/>
                <a:cs typeface="Arial" panose="020B0604020202020204" pitchFamily="34" charset="0"/>
              </a:rPr>
              <a:t>ealth </a:t>
            </a:r>
            <a:r>
              <a:rPr lang="en-US" sz="2200" b="1" kern="0" dirty="0">
                <a:latin typeface="Arial" panose="020B0604020202020204" pitchFamily="34" charset="0"/>
                <a:ea typeface="Times New Roman" panose="02020603050405020304" pitchFamily="18" charset="0"/>
                <a:cs typeface="Arial" panose="020B0604020202020204" pitchFamily="34" charset="0"/>
              </a:rPr>
              <a:t>p</a:t>
            </a:r>
            <a:r>
              <a:rPr lang="en-US" sz="2200" b="1" kern="0" dirty="0">
                <a:effectLst/>
                <a:latin typeface="Arial" panose="020B0604020202020204" pitchFamily="34" charset="0"/>
                <a:ea typeface="Times New Roman" panose="02020603050405020304" pitchFamily="18" charset="0"/>
                <a:cs typeface="Arial" panose="020B0604020202020204" pitchFamily="34" charset="0"/>
              </a:rPr>
              <a:t>lans</a:t>
            </a:r>
            <a:endParaRPr lang="en-US" sz="2200" b="1" kern="1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fontAlgn="base">
              <a:lnSpc>
                <a:spcPct val="107000"/>
              </a:lnSpc>
              <a:spcBef>
                <a:spcPts val="0"/>
              </a:spcBef>
              <a:spcAft>
                <a:spcPts val="0"/>
              </a:spcAft>
              <a:buFont typeface="Wingdings" panose="05000000000000000000" pitchFamily="2" charset="2"/>
              <a:buChar char="Ø"/>
            </a:pPr>
            <a:r>
              <a:rPr lang="en-US" sz="2200" b="1" kern="0" dirty="0">
                <a:effectLst/>
                <a:latin typeface="Arial" panose="020B0604020202020204" pitchFamily="34" charset="0"/>
                <a:ea typeface="Times New Roman" panose="02020603050405020304" pitchFamily="18" charset="0"/>
                <a:cs typeface="Arial" panose="020B0604020202020204" pitchFamily="34" charset="0"/>
              </a:rPr>
              <a:t>Employees get access to a wider selection of </a:t>
            </a:r>
            <a:r>
              <a:rPr lang="en-US" sz="2200" b="1" kern="0" dirty="0">
                <a:latin typeface="Arial" panose="020B0604020202020204" pitchFamily="34" charset="0"/>
                <a:ea typeface="Times New Roman" panose="02020603050405020304" pitchFamily="18" charset="0"/>
                <a:cs typeface="Arial" panose="020B0604020202020204" pitchFamily="34" charset="0"/>
              </a:rPr>
              <a:t>truly affordable health plans</a:t>
            </a:r>
            <a:endParaRPr lang="en-US" sz="2200" b="1" kern="100" dirty="0">
              <a:latin typeface="Arial" panose="020B0604020202020204" pitchFamily="34" charset="0"/>
              <a:ea typeface="Times New Roman" panose="02020603050405020304" pitchFamily="18" charset="0"/>
              <a:cs typeface="Arial" panose="020B0604020202020204" pitchFamily="34" charset="0"/>
            </a:endParaRPr>
          </a:p>
          <a:p>
            <a:pPr marL="285750" marR="0" indent="-285750" fontAlgn="base">
              <a:lnSpc>
                <a:spcPct val="107000"/>
              </a:lnSpc>
              <a:spcBef>
                <a:spcPts val="0"/>
              </a:spcBef>
              <a:spcAft>
                <a:spcPts val="0"/>
              </a:spcAft>
              <a:buFont typeface="Wingdings" panose="05000000000000000000" pitchFamily="2" charset="2"/>
              <a:buChar char="Ø"/>
            </a:pPr>
            <a:r>
              <a:rPr lang="en-US" sz="2200" b="1" kern="0" dirty="0">
                <a:effectLst/>
                <a:latin typeface="Arial" panose="020B0604020202020204" pitchFamily="34" charset="0"/>
                <a:ea typeface="Times New Roman" panose="02020603050405020304" pitchFamily="18" charset="0"/>
                <a:cs typeface="Arial" panose="020B0604020202020204" pitchFamily="34" charset="0"/>
              </a:rPr>
              <a:t>Employer determines the reimbursement/contribution amount for ICHRA and non-traditional </a:t>
            </a:r>
            <a:r>
              <a:rPr lang="en-US" sz="2200" b="1" kern="0" dirty="0">
                <a:latin typeface="Arial" panose="020B0604020202020204" pitchFamily="34" charset="0"/>
                <a:ea typeface="Times New Roman" panose="02020603050405020304" pitchFamily="18" charset="0"/>
                <a:cs typeface="Arial" panose="020B0604020202020204" pitchFamily="34" charset="0"/>
              </a:rPr>
              <a:t>NovaHealth plans.</a:t>
            </a:r>
            <a:endParaRPr lang="en-US" sz="2200" b="1" kern="100" dirty="0">
              <a:latin typeface="Arial" panose="020B0604020202020204" pitchFamily="34" charset="0"/>
              <a:ea typeface="Times New Roman" panose="02020603050405020304" pitchFamily="18" charset="0"/>
              <a:cs typeface="Arial" panose="020B0604020202020204" pitchFamily="34" charset="0"/>
            </a:endParaRPr>
          </a:p>
          <a:p>
            <a:pPr marL="285750" marR="0" indent="-285750" fontAlgn="base">
              <a:lnSpc>
                <a:spcPct val="107000"/>
              </a:lnSpc>
              <a:spcBef>
                <a:spcPts val="0"/>
              </a:spcBef>
              <a:spcAft>
                <a:spcPts val="0"/>
              </a:spcAft>
              <a:buFont typeface="Wingdings" panose="05000000000000000000" pitchFamily="2" charset="2"/>
              <a:buChar char="Ø"/>
            </a:pPr>
            <a:r>
              <a:rPr lang="en-US" sz="2200" b="1" kern="0" dirty="0">
                <a:effectLst/>
                <a:latin typeface="Arial" panose="020B0604020202020204" pitchFamily="34" charset="0"/>
                <a:ea typeface="Times New Roman" panose="02020603050405020304" pitchFamily="18" charset="0"/>
                <a:cs typeface="Arial" panose="020B0604020202020204" pitchFamily="34" charset="0"/>
              </a:rPr>
              <a:t>Low participation requirements</a:t>
            </a:r>
          </a:p>
          <a:p>
            <a:pPr marL="285750" marR="0" indent="-285750" fontAlgn="base">
              <a:lnSpc>
                <a:spcPct val="107000"/>
              </a:lnSpc>
              <a:spcBef>
                <a:spcPts val="0"/>
              </a:spcBef>
              <a:spcAft>
                <a:spcPts val="0"/>
              </a:spcAft>
              <a:buFont typeface="Wingdings" panose="05000000000000000000" pitchFamily="2" charset="2"/>
              <a:buChar char="Ø"/>
            </a:pPr>
            <a:r>
              <a:rPr lang="en-US" sz="2200" b="1" kern="0" dirty="0">
                <a:latin typeface="Arial" panose="020B0604020202020204" pitchFamily="34" charset="0"/>
                <a:ea typeface="Times New Roman" panose="02020603050405020304" pitchFamily="18" charset="0"/>
                <a:cs typeface="Arial" panose="020B0604020202020204" pitchFamily="34" charset="0"/>
              </a:rPr>
              <a:t>You can start Flex Choice any month of the year. No need to wait for open enrollment.</a:t>
            </a:r>
            <a:endParaRPr lang="en-US" sz="2200" b="1" kern="0" dirty="0">
              <a:effectLst/>
              <a:latin typeface="Arial" panose="020B0604020202020204" pitchFamily="34" charset="0"/>
              <a:ea typeface="Times New Roman" panose="02020603050405020304" pitchFamily="18" charset="0"/>
              <a:cs typeface="Arial" panose="020B0604020202020204" pitchFamily="34" charset="0"/>
            </a:endParaRPr>
          </a:p>
          <a:p>
            <a:pPr marR="0" fontAlgn="base">
              <a:lnSpc>
                <a:spcPct val="107000"/>
              </a:lnSpc>
              <a:spcBef>
                <a:spcPts val="0"/>
              </a:spcBef>
              <a:spcAft>
                <a:spcPts val="0"/>
              </a:spcAft>
            </a:pPr>
            <a:endParaRPr lang="en-US" sz="2200" b="1" kern="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R="0" fontAlgn="base">
              <a:lnSpc>
                <a:spcPct val="107000"/>
              </a:lnSpc>
              <a:spcBef>
                <a:spcPts val="0"/>
              </a:spcBef>
              <a:spcAft>
                <a:spcPts val="0"/>
              </a:spcAft>
            </a:pPr>
            <a:r>
              <a:rPr lang="en-US" sz="2200" b="1" kern="0" dirty="0">
                <a:latin typeface="Arial" panose="020B0604020202020204" pitchFamily="34" charset="0"/>
                <a:ea typeface="Times New Roman" panose="02020603050405020304" pitchFamily="18" charset="0"/>
                <a:cs typeface="Arial" panose="020B0604020202020204" pitchFamily="34" charset="0"/>
              </a:rPr>
              <a:t>Employers can now recruit and retain great employees with benefits they can afford and use without worry of financial stress or bankruptcy</a:t>
            </a:r>
            <a:endParaRPr lang="en-US" sz="2200" b="1"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95DAA670-83C2-0904-ACF3-E62D81952546}"/>
              </a:ext>
            </a:extLst>
          </p:cNvPr>
          <p:cNvSpPr txBox="1"/>
          <p:nvPr/>
        </p:nvSpPr>
        <p:spPr>
          <a:xfrm>
            <a:off x="2377736" y="225645"/>
            <a:ext cx="7436528" cy="677108"/>
          </a:xfrm>
          <a:prstGeom prst="rect">
            <a:avLst/>
          </a:prstGeom>
          <a:solidFill>
            <a:schemeClr val="tx1">
              <a:lumMod val="65000"/>
              <a:lumOff val="35000"/>
            </a:schemeClr>
          </a:solidFill>
          <a:scene3d>
            <a:camera prst="orthographicFront"/>
            <a:lightRig rig="threePt" dir="t"/>
          </a:scene3d>
          <a:sp3d>
            <a:bevelT/>
          </a:sp3d>
        </p:spPr>
        <p:txBody>
          <a:bodyPr wrap="square" tIns="91440" bIns="91440" rtlCol="0">
            <a:spAutoFit/>
          </a:bodyPr>
          <a:lstStyle/>
          <a:p>
            <a:pPr marL="45720" indent="0" algn="ctr">
              <a:buNone/>
            </a:pPr>
            <a:r>
              <a:rPr lang="en-US" sz="3200" dirty="0">
                <a:solidFill>
                  <a:schemeClr val="bg1"/>
                </a:solidFill>
              </a:rPr>
              <a:t> </a:t>
            </a:r>
            <a:r>
              <a:rPr lang="en-US" sz="3200" dirty="0">
                <a:solidFill>
                  <a:srgbClr val="FFFF00"/>
                </a:solidFill>
                <a:latin typeface="Arial Black" panose="020B0A04020102020204" pitchFamily="34" charset="0"/>
              </a:rPr>
              <a:t>Flex Choice Wrap-up</a:t>
            </a:r>
            <a:endParaRPr lang="en-US" sz="3200" dirty="0">
              <a:solidFill>
                <a:srgbClr val="FFFF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5277829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559836" y="1417525"/>
            <a:ext cx="11411339" cy="4511941"/>
          </a:xfrm>
          <a:prstGeom prst="rect">
            <a:avLst/>
          </a:prstGeom>
          <a:solidFill>
            <a:srgbClr val="00B0F0"/>
          </a:solidFill>
          <a:effectLst>
            <a:outerShdw blurRad="50800" dist="38100" dir="5400000" algn="t" rotWithShape="0">
              <a:prstClr val="black">
                <a:alpha val="40000"/>
              </a:prstClr>
            </a:outerShdw>
          </a:effectLst>
        </p:spPr>
        <p:txBody>
          <a:bodyPr wrap="square" lIns="274320" tIns="182880" rIns="274320" bIns="91440" rtlCol="0">
            <a:spAutoFit/>
          </a:bodyPr>
          <a:lstStyle/>
          <a:p>
            <a:pPr marL="0" marR="0" algn="ctr" fontAlgn="base">
              <a:lnSpc>
                <a:spcPct val="107000"/>
              </a:lnSpc>
              <a:spcBef>
                <a:spcPts val="0"/>
              </a:spcBef>
              <a:spcAft>
                <a:spcPts val="0"/>
              </a:spcAft>
            </a:pPr>
            <a:r>
              <a:rPr lang="en-US" sz="3200" b="1" kern="0" dirty="0">
                <a:solidFill>
                  <a:srgbClr val="FFC000"/>
                </a:solidFill>
                <a:latin typeface="Gotham Black" pitchFamily="50" charset="0"/>
                <a:ea typeface="Calibri" panose="020F0502020204030204" pitchFamily="34" charset="0"/>
                <a:cs typeface="Times New Roman" panose="02020603050405020304" pitchFamily="18" charset="0"/>
              </a:rPr>
              <a:t>Why wait? Get information now!</a:t>
            </a:r>
          </a:p>
          <a:p>
            <a:pPr marL="0" marR="0" algn="ctr" fontAlgn="base">
              <a:lnSpc>
                <a:spcPct val="107000"/>
              </a:lnSpc>
              <a:spcBef>
                <a:spcPts val="0"/>
              </a:spcBef>
              <a:spcAft>
                <a:spcPts val="0"/>
              </a:spcAft>
            </a:pPr>
            <a:r>
              <a:rPr lang="en-US" sz="3200" b="1" kern="0" dirty="0">
                <a:effectLst/>
                <a:latin typeface="Gotham Black" pitchFamily="50" charset="0"/>
                <a:ea typeface="Calibri" panose="020F0502020204030204" pitchFamily="34" charset="0"/>
                <a:cs typeface="Times New Roman" panose="02020603050405020304" pitchFamily="18" charset="0"/>
              </a:rPr>
              <a:t>Visit </a:t>
            </a:r>
            <a:r>
              <a:rPr lang="en-US" sz="3200" b="1" kern="0" dirty="0">
                <a:latin typeface="Gotham Black" pitchFamily="50" charset="0"/>
                <a:ea typeface="Calibri" panose="020F0502020204030204" pitchFamily="34" charset="0"/>
                <a:cs typeface="Times New Roman" panose="02020603050405020304" pitchFamily="18" charset="0"/>
              </a:rPr>
              <a:t>Us at Booth 39</a:t>
            </a:r>
          </a:p>
          <a:p>
            <a:pPr marL="0" marR="0" fontAlgn="base">
              <a:lnSpc>
                <a:spcPct val="107000"/>
              </a:lnSpc>
              <a:spcBef>
                <a:spcPts val="0"/>
              </a:spcBef>
              <a:spcAft>
                <a:spcPts val="0"/>
              </a:spcAft>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2800" b="1" kern="0" dirty="0">
                <a:effectLst/>
                <a:latin typeface="Arial Black" panose="020B0A04020102020204" pitchFamily="34" charset="0"/>
                <a:ea typeface="Times New Roman" panose="02020603050405020304" pitchFamily="18" charset="0"/>
                <a:cs typeface="Times New Roman" panose="02020603050405020304" pitchFamily="18" charset="0"/>
              </a:rPr>
              <a:t>Get information: </a:t>
            </a:r>
            <a:r>
              <a:rPr lang="en-US" sz="2800" b="1" kern="100" dirty="0">
                <a:latin typeface="Arial Black" panose="020B0A04020102020204" pitchFamily="34" charset="0"/>
                <a:ea typeface="Times New Roman" panose="02020603050405020304" pitchFamily="18" charset="0"/>
                <a:cs typeface="Times New Roman" panose="02020603050405020304" pitchFamily="18" charset="0"/>
              </a:rPr>
              <a:t>				Contact Info:</a:t>
            </a:r>
            <a:br>
              <a:rPr lang="en-US" sz="2800" b="1" kern="100" dirty="0">
                <a:latin typeface="Arial Black" panose="020B0A04020102020204" pitchFamily="34" charset="0"/>
                <a:ea typeface="Times New Roman" panose="02020603050405020304" pitchFamily="18" charset="0"/>
                <a:cs typeface="Times New Roman" panose="02020603050405020304" pitchFamily="18" charset="0"/>
              </a:rPr>
            </a:br>
            <a:endParaRPr lang="en-US" sz="2800" b="1" kern="100" dirty="0">
              <a:latin typeface="Arial Black" panose="020B0A04020102020204" pitchFamily="34" charset="0"/>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r>
              <a:rPr lang="en-US" sz="2800" b="1" kern="100" dirty="0">
                <a:latin typeface="Arial Black" panose="020B0A04020102020204" pitchFamily="34" charset="0"/>
                <a:ea typeface="Times New Roman" panose="02020603050405020304" pitchFamily="18" charset="0"/>
                <a:cs typeface="Times New Roman" panose="02020603050405020304" pitchFamily="18" charset="0"/>
              </a:rPr>
              <a:t>											Ken Hostetter</a:t>
            </a:r>
            <a:br>
              <a:rPr lang="en-US" sz="2800" b="1" kern="100" dirty="0">
                <a:latin typeface="Arial Black" panose="020B0A04020102020204" pitchFamily="34" charset="0"/>
                <a:ea typeface="Times New Roman" panose="02020603050405020304" pitchFamily="18" charset="0"/>
                <a:cs typeface="Times New Roman" panose="02020603050405020304" pitchFamily="18" charset="0"/>
              </a:rPr>
            </a:br>
            <a:r>
              <a:rPr lang="en-US" sz="2800" b="1" kern="100" dirty="0">
                <a:latin typeface="Arial Black" panose="020B0A04020102020204" pitchFamily="34" charset="0"/>
                <a:ea typeface="Times New Roman" panose="02020603050405020304" pitchFamily="18" charset="0"/>
                <a:cs typeface="Times New Roman" panose="02020603050405020304" pitchFamily="18" charset="0"/>
              </a:rPr>
              <a:t>											(801) 910-9430							 				       					</a:t>
            </a:r>
            <a:r>
              <a:rPr lang="en-US" sz="2400" b="1" kern="100" dirty="0">
                <a:latin typeface="Arial Black" panose="020B0A040201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Ken@worksitebenefitsnow.com</a:t>
            </a:r>
            <a:endParaRPr lang="en-US" sz="2400" b="1" kern="100" dirty="0">
              <a:latin typeface="Arial Black" panose="020B0A04020102020204" pitchFamily="34" charset="0"/>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endParaRPr lang="en-US" sz="1800" b="1" kern="100" dirty="0">
              <a:solidFill>
                <a:schemeClr val="bg1"/>
              </a:solidFill>
              <a:effectLst/>
              <a:ea typeface="Times New Roman" panose="02020603050405020304" pitchFamily="18" charset="0"/>
              <a:cs typeface="Times New Roman" panose="02020603050405020304" pitchFamily="18" charset="0"/>
            </a:endParaRPr>
          </a:p>
          <a:p>
            <a:pPr marL="0" marR="0" fontAlgn="base">
              <a:lnSpc>
                <a:spcPct val="107000"/>
              </a:lnSpc>
              <a:spcBef>
                <a:spcPts val="0"/>
              </a:spcBef>
              <a:spcAft>
                <a:spcPts val="0"/>
              </a:spcAft>
            </a:pPr>
            <a:endParaRPr lang="en-US" sz="1800" b="1" kern="0" dirty="0">
              <a:solidFill>
                <a:srgbClr val="000000"/>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2D19F6F-F138-70E0-81B6-1D38E46850FF}"/>
              </a:ext>
            </a:extLst>
          </p:cNvPr>
          <p:cNvSpPr txBox="1"/>
          <p:nvPr/>
        </p:nvSpPr>
        <p:spPr>
          <a:xfrm>
            <a:off x="2485152" y="329789"/>
            <a:ext cx="6881529" cy="769441"/>
          </a:xfrm>
          <a:prstGeom prst="rect">
            <a:avLst/>
          </a:prstGeom>
          <a:solidFill>
            <a:srgbClr val="002060"/>
          </a:solidFill>
          <a:scene3d>
            <a:camera prst="orthographicFront"/>
            <a:lightRig rig="threePt" dir="t"/>
          </a:scene3d>
          <a:sp3d>
            <a:bevelT/>
          </a:sp3d>
        </p:spPr>
        <p:txBody>
          <a:bodyPr wrap="square" rtlCol="0">
            <a:spAutoFit/>
          </a:bodyPr>
          <a:lstStyle/>
          <a:p>
            <a:pPr algn="ctr"/>
            <a:r>
              <a:rPr lang="en-US" sz="4400" b="1" dirty="0">
                <a:solidFill>
                  <a:schemeClr val="bg1"/>
                </a:solidFill>
              </a:rPr>
              <a:t>Take Action Now</a:t>
            </a:r>
          </a:p>
        </p:txBody>
      </p:sp>
      <p:pic>
        <p:nvPicPr>
          <p:cNvPr id="5" name="Picture 4">
            <a:extLst>
              <a:ext uri="{FF2B5EF4-FFF2-40B4-BE49-F238E27FC236}">
                <a16:creationId xmlns:a16="http://schemas.microsoft.com/office/drawing/2014/main" id="{54883B8C-6116-E226-81DB-4C4D5BC1526B}"/>
              </a:ext>
            </a:extLst>
          </p:cNvPr>
          <p:cNvPicPr>
            <a:picLocks noChangeAspect="1"/>
          </p:cNvPicPr>
          <p:nvPr/>
        </p:nvPicPr>
        <p:blipFill>
          <a:blip r:embed="rId3"/>
          <a:stretch>
            <a:fillRect/>
          </a:stretch>
        </p:blipFill>
        <p:spPr>
          <a:xfrm>
            <a:off x="1558811" y="3673495"/>
            <a:ext cx="1852682" cy="1852682"/>
          </a:xfrm>
          <a:prstGeom prst="rect">
            <a:avLst/>
          </a:prstGeom>
        </p:spPr>
      </p:pic>
    </p:spTree>
    <p:extLst>
      <p:ext uri="{BB962C8B-B14F-4D97-AF65-F5344CB8AC3E}">
        <p14:creationId xmlns:p14="http://schemas.microsoft.com/office/powerpoint/2010/main" val="13922304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8D2E7F-86B1-A977-BB9B-6F8026AD69DD}"/>
              </a:ext>
            </a:extLst>
          </p:cNvPr>
          <p:cNvSpPr txBox="1"/>
          <p:nvPr/>
        </p:nvSpPr>
        <p:spPr>
          <a:xfrm>
            <a:off x="979714" y="501956"/>
            <a:ext cx="10411707" cy="1046825"/>
          </a:xfrm>
          <a:prstGeom prst="rect">
            <a:avLst/>
          </a:prstGeom>
          <a:noFill/>
        </p:spPr>
        <p:txBody>
          <a:bodyPr wrap="square">
            <a:spAutoFit/>
          </a:bodyPr>
          <a:lstStyle/>
          <a:p>
            <a:pPr marL="0" marR="0" algn="ctr">
              <a:lnSpc>
                <a:spcPct val="107000"/>
              </a:lnSpc>
              <a:spcBef>
                <a:spcPts val="0"/>
              </a:spcBef>
              <a:spcAft>
                <a:spcPts val="800"/>
              </a:spcAft>
            </a:pPr>
            <a:r>
              <a:rPr lang="en-US" sz="3200" b="1" kern="100" dirty="0">
                <a:solidFill>
                  <a:srgbClr val="C00000"/>
                </a:solidFill>
                <a:latin typeface="Arial" panose="020B0604020202020204" pitchFamily="34" charset="0"/>
                <a:ea typeface="Calibri" panose="020F0502020204030204" pitchFamily="34" charset="0"/>
                <a:cs typeface="Arial" panose="020B0604020202020204" pitchFamily="34" charset="0"/>
              </a:rPr>
              <a:t>IN 2020 the </a:t>
            </a:r>
            <a:r>
              <a:rPr lang="en-US" sz="32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IRS Approved ICHRA </a:t>
            </a:r>
            <a:r>
              <a:rPr lang="en-US" sz="2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Individual Coverage Health Reimbursement Arrangements) that provide:</a:t>
            </a:r>
          </a:p>
        </p:txBody>
      </p:sp>
      <p:sp>
        <p:nvSpPr>
          <p:cNvPr id="9" name="TextBox 8">
            <a:extLst>
              <a:ext uri="{FF2B5EF4-FFF2-40B4-BE49-F238E27FC236}">
                <a16:creationId xmlns:a16="http://schemas.microsoft.com/office/drawing/2014/main" id="{158F53C2-E70B-BD7A-FF58-A9D0967D3B41}"/>
              </a:ext>
            </a:extLst>
          </p:cNvPr>
          <p:cNvSpPr txBox="1"/>
          <p:nvPr/>
        </p:nvSpPr>
        <p:spPr>
          <a:xfrm>
            <a:off x="1360414" y="2534870"/>
            <a:ext cx="9471171" cy="2774349"/>
          </a:xfrm>
          <a:prstGeom prst="rect">
            <a:avLst/>
          </a:prstGeom>
          <a:solidFill>
            <a:schemeClr val="tx2">
              <a:lumMod val="60000"/>
              <a:lumOff val="40000"/>
            </a:schemeClr>
          </a:solidFill>
          <a:ln>
            <a:solidFill>
              <a:schemeClr val="tx2">
                <a:lumMod val="75000"/>
              </a:schemeClr>
            </a:solidFill>
          </a:ln>
          <a:effectLst>
            <a:outerShdw blurRad="50800" dist="38100" dir="2700000" algn="tl" rotWithShape="0">
              <a:prstClr val="black">
                <a:alpha val="40000"/>
              </a:prstClr>
            </a:outerShdw>
          </a:effectLst>
        </p:spPr>
        <p:txBody>
          <a:bodyPr wrap="square" lIns="640080">
            <a:spAutoFit/>
          </a:bodyPr>
          <a:lstStyle/>
          <a:p>
            <a:pPr marR="0">
              <a:lnSpc>
                <a:spcPct val="107000"/>
              </a:lnSpc>
              <a:spcBef>
                <a:spcPts val="0"/>
              </a:spcBef>
              <a:spcAft>
                <a:spcPts val="800"/>
              </a:spcAft>
            </a:pP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800" b="1" kern="100" dirty="0">
                <a:solidFill>
                  <a:schemeClr val="bg1"/>
                </a:solidFill>
                <a:latin typeface="Arial" panose="020B0604020202020204" pitchFamily="34" charset="0"/>
                <a:ea typeface="Calibri" panose="020F0502020204030204" pitchFamily="34" charset="0"/>
                <a:cs typeface="Arial" panose="020B0604020202020204" pitchFamily="34" charset="0"/>
              </a:rPr>
              <a:t>Employer benefit plan cost control</a:t>
            </a:r>
          </a:p>
          <a:p>
            <a:pPr marL="342900" marR="0" indent="-342900">
              <a:lnSpc>
                <a:spcPct val="107000"/>
              </a:lnSpc>
              <a:spcBef>
                <a:spcPts val="0"/>
              </a:spcBef>
              <a:spcAft>
                <a:spcPts val="800"/>
              </a:spcAft>
              <a:buFont typeface="Arial" panose="020B0604020202020204" pitchFamily="34" charset="0"/>
              <a:buChar char="•"/>
            </a:pP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Expanded </a:t>
            </a:r>
            <a:r>
              <a:rPr lang="en-US" sz="2800" b="1" kern="100" dirty="0">
                <a:solidFill>
                  <a:schemeClr val="bg1"/>
                </a:solidFill>
                <a:latin typeface="Arial" panose="020B0604020202020204" pitchFamily="34" charset="0"/>
                <a:ea typeface="Calibri" panose="020F0502020204030204" pitchFamily="34" charset="0"/>
                <a:cs typeface="Arial" panose="020B0604020202020204" pitchFamily="34" charset="0"/>
              </a:rPr>
              <a:t>e</a:t>
            </a:r>
            <a:r>
              <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mployee health plan choices</a:t>
            </a:r>
          </a:p>
          <a:p>
            <a:pPr marL="342900" marR="0" indent="-342900">
              <a:lnSpc>
                <a:spcPct val="107000"/>
              </a:lnSpc>
              <a:spcBef>
                <a:spcPts val="0"/>
              </a:spcBef>
              <a:spcAft>
                <a:spcPts val="800"/>
              </a:spcAft>
              <a:buFont typeface="Arial" panose="020B0604020202020204" pitchFamily="34" charset="0"/>
              <a:buChar char="•"/>
            </a:pPr>
            <a:r>
              <a:rPr lang="en-US" sz="2800" b="1" kern="100" dirty="0">
                <a:solidFill>
                  <a:schemeClr val="bg1"/>
                </a:solidFill>
                <a:latin typeface="Arial" panose="020B0604020202020204" pitchFamily="34" charset="0"/>
                <a:ea typeface="Calibri" panose="020F0502020204030204" pitchFamily="34" charset="0"/>
                <a:cs typeface="Arial" panose="020B0604020202020204" pitchFamily="34" charset="0"/>
              </a:rPr>
              <a:t>Better tools to recruit and retain employees</a:t>
            </a: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7876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BFDD-77F6-F6E3-964B-198562FF1501}"/>
              </a:ext>
            </a:extLst>
          </p:cNvPr>
          <p:cNvSpPr txBox="1"/>
          <p:nvPr/>
        </p:nvSpPr>
        <p:spPr>
          <a:xfrm>
            <a:off x="1604864" y="274870"/>
            <a:ext cx="9326357" cy="584775"/>
          </a:xfrm>
          <a:prstGeom prst="rect">
            <a:avLst/>
          </a:prstGeom>
          <a:solidFill>
            <a:srgbClr val="0070C0"/>
          </a:solidFill>
          <a:scene3d>
            <a:camera prst="orthographicFront"/>
            <a:lightRig rig="threePt" dir="t"/>
          </a:scene3d>
          <a:sp3d>
            <a:bevelT/>
          </a:sp3d>
        </p:spPr>
        <p:txBody>
          <a:bodyPr wrap="square" rtlCol="0">
            <a:spAutoFit/>
          </a:bodyPr>
          <a:lstStyle/>
          <a:p>
            <a:pPr marL="45720" indent="0" algn="ctr">
              <a:buNone/>
            </a:pPr>
            <a:r>
              <a:rPr lang="en-US" sz="3200" b="1" dirty="0">
                <a:solidFill>
                  <a:srgbClr val="FFFF00"/>
                </a:solidFill>
                <a:latin typeface="Arial" panose="020B0604020202020204" pitchFamily="34" charset="0"/>
                <a:cs typeface="Arial" panose="020B0604020202020204" pitchFamily="34" charset="0"/>
              </a:rPr>
              <a:t>Why Offer Benefits to Your Employees?</a:t>
            </a:r>
            <a:endParaRPr lang="en-US" sz="3200"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2C65CD-FF42-BBFC-1A32-64481ABB8652}"/>
              </a:ext>
            </a:extLst>
          </p:cNvPr>
          <p:cNvSpPr txBox="1"/>
          <p:nvPr/>
        </p:nvSpPr>
        <p:spPr>
          <a:xfrm>
            <a:off x="576943" y="1241747"/>
            <a:ext cx="11038114" cy="4585871"/>
          </a:xfrm>
          <a:prstGeom prst="rect">
            <a:avLst/>
          </a:prstGeom>
          <a:solidFill>
            <a:srgbClr val="002060"/>
          </a:solidFill>
          <a:effectLst>
            <a:outerShdw blurRad="50800" dist="38100" dir="5400000" algn="t" rotWithShape="0">
              <a:prstClr val="black">
                <a:alpha val="40000"/>
              </a:prstClr>
            </a:outerShdw>
          </a:effectLst>
        </p:spPr>
        <p:txBody>
          <a:bodyPr wrap="square" lIns="274320" tIns="182880" rIns="274320" bIns="91440" rtlCol="0">
            <a:spAutoFit/>
          </a:bodyPr>
          <a:lstStyle/>
          <a:p>
            <a:pPr marL="45720" indent="0">
              <a:buClr>
                <a:schemeClr val="tx1"/>
              </a:buClr>
              <a:buNone/>
            </a:pPr>
            <a:r>
              <a:rPr lang="en-US" sz="2800" dirty="0">
                <a:solidFill>
                  <a:schemeClr val="bg1"/>
                </a:solidFill>
                <a:latin typeface="Arial" panose="020B0604020202020204" pitchFamily="34" charset="0"/>
                <a:cs typeface="Arial" panose="020B0604020202020204" pitchFamily="34" charset="0"/>
              </a:rPr>
              <a:t>A recent SHRM (the Society for Human Resource Management) survey shows: </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a:p>
            <a:pPr marL="457200" indent="-457200">
              <a:buClr>
                <a:schemeClr val="bg1"/>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Benefits help employers compete for talent</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a:p>
            <a:pPr marL="457200" indent="-457200">
              <a:buClr>
                <a:schemeClr val="bg1"/>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Quality and affordable benefits increase employee retention/reduce cost of turnover</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a:p>
            <a:pPr marL="457200" indent="-457200">
              <a:buClr>
                <a:schemeClr val="bg1"/>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Promote better performance from happier employees</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7935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7773B-6F72-4F4C-BF95-E64B8992A4EB}"/>
              </a:ext>
            </a:extLst>
          </p:cNvPr>
          <p:cNvSpPr/>
          <p:nvPr/>
        </p:nvSpPr>
        <p:spPr>
          <a:xfrm>
            <a:off x="525349" y="2351315"/>
            <a:ext cx="11431518" cy="3825550"/>
          </a:xfrm>
          <a:prstGeom prst="rect">
            <a:avLst/>
          </a:prstGeom>
          <a:solidFill>
            <a:srgbClr val="97D1A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97A0B1-D3F7-4F52-B0C7-BBC4E11652E4}"/>
              </a:ext>
            </a:extLst>
          </p:cNvPr>
          <p:cNvSpPr>
            <a:spLocks noGrp="1"/>
          </p:cNvSpPr>
          <p:nvPr>
            <p:ph type="ctrTitle"/>
          </p:nvPr>
        </p:nvSpPr>
        <p:spPr>
          <a:xfrm>
            <a:off x="2454150" y="346370"/>
            <a:ext cx="9144000" cy="1761456"/>
          </a:xfrm>
        </p:spPr>
        <p:txBody>
          <a:bodyPr>
            <a:normAutofit/>
          </a:bodyPr>
          <a:lstStyle/>
          <a:p>
            <a:r>
              <a:rPr lang="en-US" sz="4000" dirty="0">
                <a:solidFill>
                  <a:schemeClr val="tx1"/>
                </a:solidFill>
                <a:effectLst/>
                <a:latin typeface="Arial Black" panose="020B0A04020102020204" pitchFamily="34" charset="0"/>
              </a:rPr>
              <a:t>2021 Employee Benefits </a:t>
            </a:r>
            <a:br>
              <a:rPr lang="en-US" sz="4000" dirty="0">
                <a:solidFill>
                  <a:schemeClr val="tx1"/>
                </a:solidFill>
                <a:latin typeface="Arial Black" panose="020B0A04020102020204" pitchFamily="34" charset="0"/>
              </a:rPr>
            </a:br>
            <a:r>
              <a:rPr lang="en-US" sz="4000" dirty="0">
                <a:solidFill>
                  <a:schemeClr val="tx1"/>
                </a:solidFill>
                <a:effectLst/>
                <a:latin typeface="Arial Black" panose="020B0A04020102020204" pitchFamily="34" charset="0"/>
              </a:rPr>
              <a:t>Benchmark Report</a:t>
            </a:r>
            <a:br>
              <a:rPr lang="en-US" sz="4000" dirty="0">
                <a:solidFill>
                  <a:schemeClr val="tx1"/>
                </a:solidFill>
                <a:latin typeface="Arial Black" panose="020B0A04020102020204" pitchFamily="34" charset="0"/>
              </a:rPr>
            </a:br>
            <a:r>
              <a:rPr lang="en-US" sz="4000" dirty="0">
                <a:solidFill>
                  <a:schemeClr val="tx1"/>
                </a:solidFill>
                <a:effectLst/>
                <a:latin typeface="Arial Black" panose="020B0A04020102020204" pitchFamily="34" charset="0"/>
              </a:rPr>
              <a:t>CBIZ Employee Benefits</a:t>
            </a:r>
            <a:endParaRPr lang="en-US" sz="4000" dirty="0">
              <a:solidFill>
                <a:schemeClr val="tx1"/>
              </a:solidFill>
              <a:latin typeface="Arial Black" panose="020B0A04020102020204" pitchFamily="34" charset="0"/>
            </a:endParaRPr>
          </a:p>
        </p:txBody>
      </p:sp>
      <p:sp>
        <p:nvSpPr>
          <p:cNvPr id="3" name="Subtitle 2">
            <a:extLst>
              <a:ext uri="{FF2B5EF4-FFF2-40B4-BE49-F238E27FC236}">
                <a16:creationId xmlns:a16="http://schemas.microsoft.com/office/drawing/2014/main" id="{F6A213AC-7CCB-4566-8335-4B94D77EB1BE}"/>
              </a:ext>
            </a:extLst>
          </p:cNvPr>
          <p:cNvSpPr>
            <a:spLocks noGrp="1"/>
          </p:cNvSpPr>
          <p:nvPr>
            <p:ph type="subTitle" idx="1"/>
          </p:nvPr>
        </p:nvSpPr>
        <p:spPr>
          <a:xfrm>
            <a:off x="734426" y="2595867"/>
            <a:ext cx="10908035" cy="2213710"/>
          </a:xfrm>
        </p:spPr>
        <p:txBody>
          <a:bodyPr>
            <a:noAutofit/>
          </a:bodyPr>
          <a:lstStyle/>
          <a:p>
            <a:pPr>
              <a:lnSpc>
                <a:spcPct val="100000"/>
              </a:lnSpc>
            </a:pPr>
            <a:r>
              <a:rPr lang="en-US" sz="2000" b="1" dirty="0">
                <a:solidFill>
                  <a:schemeClr val="tx1"/>
                </a:solidFill>
                <a:effectLst/>
                <a:latin typeface="Arial" panose="020B0604020202020204" pitchFamily="34" charset="0"/>
              </a:rPr>
              <a:t>The Society for Human Resource Management (SHRM) reports that health insurance premiums have grown by 54% over the last 11 years. Moreover, employees have shouldered 71% of the burden. </a:t>
            </a:r>
            <a:r>
              <a:rPr lang="en-US" sz="2000" b="1" dirty="0">
                <a:solidFill>
                  <a:schemeClr val="tx1"/>
                </a:solidFill>
                <a:effectLst/>
                <a:highlight>
                  <a:srgbClr val="FFFF00"/>
                </a:highlight>
                <a:latin typeface="Arial" panose="020B0604020202020204" pitchFamily="34" charset="0"/>
              </a:rPr>
              <a:t>Things have come to a breaking point at which both employers and employees can no longer afford rising premiums.</a:t>
            </a:r>
            <a:endParaRPr lang="en-US" sz="2000" b="1" dirty="0">
              <a:solidFill>
                <a:schemeClr val="tx1"/>
              </a:solidFill>
              <a:highlight>
                <a:srgbClr val="FFFF00"/>
              </a:highlight>
            </a:endParaRPr>
          </a:p>
        </p:txBody>
      </p:sp>
      <p:pic>
        <p:nvPicPr>
          <p:cNvPr id="5" name="Picture 4">
            <a:extLst>
              <a:ext uri="{FF2B5EF4-FFF2-40B4-BE49-F238E27FC236}">
                <a16:creationId xmlns:a16="http://schemas.microsoft.com/office/drawing/2014/main" id="{04CECAF4-A18A-4DD3-AEF3-81B4146F0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16" y="251107"/>
            <a:ext cx="1490062" cy="1951981"/>
          </a:xfrm>
          <a:prstGeom prst="rect">
            <a:avLst/>
          </a:prstGeom>
        </p:spPr>
      </p:pic>
      <p:sp>
        <p:nvSpPr>
          <p:cNvPr id="6" name="TextBox 5">
            <a:extLst>
              <a:ext uri="{FF2B5EF4-FFF2-40B4-BE49-F238E27FC236}">
                <a16:creationId xmlns:a16="http://schemas.microsoft.com/office/drawing/2014/main" id="{0BCF53E5-A42A-61B5-3F72-905400676FCC}"/>
              </a:ext>
            </a:extLst>
          </p:cNvPr>
          <p:cNvSpPr txBox="1"/>
          <p:nvPr/>
        </p:nvSpPr>
        <p:spPr>
          <a:xfrm>
            <a:off x="549539" y="4558544"/>
            <a:ext cx="11117112" cy="1384995"/>
          </a:xfrm>
          <a:prstGeom prst="rect">
            <a:avLst/>
          </a:prstGeom>
          <a:noFill/>
        </p:spPr>
        <p:txBody>
          <a:bodyPr wrap="square">
            <a:spAutoFit/>
          </a:bodyPr>
          <a:lstStyle/>
          <a:p>
            <a:pPr algn="ctr"/>
            <a:r>
              <a:rPr lang="en-US" sz="2800" b="1" dirty="0">
                <a:solidFill>
                  <a:schemeClr val="tx1"/>
                </a:solidFill>
                <a:effectLst/>
                <a:highlight>
                  <a:srgbClr val="FFFF00"/>
                </a:highlight>
                <a:latin typeface="Arial" panose="020B0604020202020204" pitchFamily="34" charset="0"/>
              </a:rPr>
              <a:t>This suggests that employers will start looking for more innovative health care plans that allow them to better manage the rising cost of benefits.</a:t>
            </a:r>
            <a:endParaRPr lang="en-US" sz="2800" dirty="0"/>
          </a:p>
        </p:txBody>
      </p:sp>
    </p:spTree>
    <p:extLst>
      <p:ext uri="{BB962C8B-B14F-4D97-AF65-F5344CB8AC3E}">
        <p14:creationId xmlns:p14="http://schemas.microsoft.com/office/powerpoint/2010/main" val="173203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45A4-C68D-F1CA-7CDA-9BB3D728BC69}"/>
              </a:ext>
            </a:extLst>
          </p:cNvPr>
          <p:cNvSpPr>
            <a:spLocks noGrp="1"/>
          </p:cNvSpPr>
          <p:nvPr>
            <p:ph type="title"/>
          </p:nvPr>
        </p:nvSpPr>
        <p:spPr>
          <a:xfrm>
            <a:off x="1169438" y="2914543"/>
            <a:ext cx="10058400" cy="1909384"/>
          </a:xfrm>
          <a:solidFill>
            <a:srgbClr val="FFFF00"/>
          </a:solidFill>
        </p:spPr>
        <p:txBody>
          <a:bodyPr lIns="274320" tIns="365760" rIns="274320" bIns="365760">
            <a:normAutofit fontScale="90000"/>
          </a:bodyPr>
          <a:lstStyle/>
          <a:p>
            <a:pPr algn="ctr"/>
            <a:r>
              <a:rPr lang="en-US" dirty="0">
                <a:latin typeface="Arial Black" panose="020B0A04020102020204" pitchFamily="34" charset="0"/>
              </a:rPr>
              <a:t>We have Solutions to the high cost of healthcare!</a:t>
            </a:r>
          </a:p>
        </p:txBody>
      </p:sp>
      <p:pic>
        <p:nvPicPr>
          <p:cNvPr id="4" name="Picture 3">
            <a:extLst>
              <a:ext uri="{FF2B5EF4-FFF2-40B4-BE49-F238E27FC236}">
                <a16:creationId xmlns:a16="http://schemas.microsoft.com/office/drawing/2014/main" id="{40710C1F-DF2D-790C-3DB3-5CE9C51AB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073" y="579445"/>
            <a:ext cx="3271854" cy="817964"/>
          </a:xfrm>
          <a:prstGeom prst="rect">
            <a:avLst/>
          </a:prstGeom>
        </p:spPr>
      </p:pic>
    </p:spTree>
    <p:extLst>
      <p:ext uri="{BB962C8B-B14F-4D97-AF65-F5344CB8AC3E}">
        <p14:creationId xmlns:p14="http://schemas.microsoft.com/office/powerpoint/2010/main" val="24672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BFDD-77F6-F6E3-964B-198562FF1501}"/>
              </a:ext>
            </a:extLst>
          </p:cNvPr>
          <p:cNvSpPr txBox="1"/>
          <p:nvPr/>
        </p:nvSpPr>
        <p:spPr>
          <a:xfrm>
            <a:off x="2717963" y="365475"/>
            <a:ext cx="6881529" cy="769441"/>
          </a:xfrm>
          <a:prstGeom prst="rect">
            <a:avLst/>
          </a:prstGeom>
          <a:solidFill>
            <a:srgbClr val="2E61A0"/>
          </a:solidFill>
          <a:scene3d>
            <a:camera prst="orthographicFront"/>
            <a:lightRig rig="threePt" dir="t"/>
          </a:scene3d>
          <a:sp3d>
            <a:bevelT/>
          </a:sp3d>
        </p:spPr>
        <p:txBody>
          <a:bodyPr wrap="square" rtlCol="0">
            <a:spAutoFit/>
          </a:bodyPr>
          <a:lstStyle/>
          <a:p>
            <a:pPr algn="ctr"/>
            <a:r>
              <a:rPr lang="en-US" sz="4400" b="1" dirty="0"/>
              <a:t> </a:t>
            </a:r>
            <a:r>
              <a:rPr lang="en-US" sz="4400" b="1" dirty="0">
                <a:solidFill>
                  <a:srgbClr val="FFC000"/>
                </a:solidFill>
                <a:latin typeface="Arial" panose="020B0604020202020204" pitchFamily="34" charset="0"/>
                <a:cs typeface="Arial" panose="020B0604020202020204" pitchFamily="34" charset="0"/>
              </a:rPr>
              <a:t>ICHRA INTRODUCTION</a:t>
            </a:r>
          </a:p>
        </p:txBody>
      </p:sp>
      <p:sp>
        <p:nvSpPr>
          <p:cNvPr id="9" name="TextBox 8">
            <a:extLst>
              <a:ext uri="{FF2B5EF4-FFF2-40B4-BE49-F238E27FC236}">
                <a16:creationId xmlns:a16="http://schemas.microsoft.com/office/drawing/2014/main" id="{D72C65CD-FF42-BBFC-1A32-64481ABB8652}"/>
              </a:ext>
            </a:extLst>
          </p:cNvPr>
          <p:cNvSpPr txBox="1"/>
          <p:nvPr/>
        </p:nvSpPr>
        <p:spPr>
          <a:xfrm>
            <a:off x="821094" y="1575036"/>
            <a:ext cx="10356979" cy="4431983"/>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lIns="274320" tIns="182880" rIns="274320" bIns="91440" rtlCol="0">
            <a:spAutoFit/>
          </a:bodyPr>
          <a:lstStyle/>
          <a:p>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ICHRA Plans </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are</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new, more efficient way for  businesses to offer health insurance to their employees. </a:t>
            </a:r>
          </a:p>
          <a:p>
            <a:endPar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ICHRA </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lans </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allows</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businesses to offer health benefits </a:t>
            </a:r>
            <a:r>
              <a:rPr lang="en-US" sz="32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pre-tax </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without the high </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cost</a:t>
            </a:r>
            <a:r>
              <a:rPr lang="en-US"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headache of traditional group insurance plans</a:t>
            </a:r>
            <a:r>
              <a:rPr lang="en-US"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endParaRPr lang="en-US" sz="2800" b="1"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25437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8CE0C-FE6C-8466-487B-A6525703B027}"/>
              </a:ext>
            </a:extLst>
          </p:cNvPr>
          <p:cNvSpPr>
            <a:spLocks noGrp="1"/>
          </p:cNvSpPr>
          <p:nvPr>
            <p:ph idx="1"/>
          </p:nvPr>
        </p:nvSpPr>
        <p:spPr>
          <a:xfrm>
            <a:off x="1296955" y="1922499"/>
            <a:ext cx="9843796" cy="3881142"/>
          </a:xfrm>
          <a:solidFill>
            <a:schemeClr val="accent1">
              <a:lumMod val="40000"/>
              <a:lumOff val="60000"/>
            </a:schemeClr>
          </a:solidFill>
          <a:ln>
            <a:solidFill>
              <a:schemeClr val="bg1">
                <a:lumMod val="75000"/>
                <a:lumOff val="25000"/>
              </a:schemeClr>
            </a:solidFill>
          </a:ln>
          <a:effectLst>
            <a:outerShdw blurRad="50800" dist="38100" dir="5400000" algn="t" rotWithShape="0">
              <a:prstClr val="black">
                <a:alpha val="40000"/>
              </a:prstClr>
            </a:outerShdw>
          </a:effectLst>
        </p:spPr>
        <p:txBody>
          <a:bodyPr lIns="182880" tIns="365760" bIns="91440">
            <a:no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Employers choose their “contribution” or reimbursement amount, not the insurance company</a:t>
            </a:r>
          </a:p>
          <a:p>
            <a:r>
              <a:rPr lang="en-US" sz="3200" b="1" dirty="0">
                <a:solidFill>
                  <a:schemeClr val="tx1"/>
                </a:solidFill>
                <a:latin typeface="Arial" panose="020B0604020202020204" pitchFamily="34" charset="0"/>
                <a:cs typeface="Arial" panose="020B0604020202020204" pitchFamily="34" charset="0"/>
              </a:rPr>
              <a:t>Reimbursements may be based on age, job class and number of dependents.</a:t>
            </a:r>
          </a:p>
          <a:p>
            <a:r>
              <a:rPr lang="en-US" sz="3200" b="1" dirty="0">
                <a:solidFill>
                  <a:schemeClr val="tx1"/>
                </a:solidFill>
                <a:latin typeface="Arial" panose="020B0604020202020204" pitchFamily="34" charset="0"/>
                <a:cs typeface="Arial" panose="020B0604020202020204" pitchFamily="34" charset="0"/>
              </a:rPr>
              <a:t>No minimum participation requirements</a:t>
            </a:r>
            <a:r>
              <a:rPr lang="en-US" sz="3200" dirty="0">
                <a:solidFill>
                  <a:schemeClr val="tx1"/>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5C057D84-2E1A-4914-A4D7-0FD7FB6DAACF}"/>
              </a:ext>
            </a:extLst>
          </p:cNvPr>
          <p:cNvSpPr txBox="1"/>
          <p:nvPr/>
        </p:nvSpPr>
        <p:spPr>
          <a:xfrm>
            <a:off x="1530586" y="333113"/>
            <a:ext cx="9326357" cy="1077218"/>
          </a:xfrm>
          <a:prstGeom prst="rect">
            <a:avLst/>
          </a:prstGeom>
          <a:solidFill>
            <a:srgbClr val="2E61A0"/>
          </a:solidFill>
          <a:scene3d>
            <a:camera prst="orthographicFront"/>
            <a:lightRig rig="threePt" dir="t"/>
          </a:scene3d>
          <a:sp3d>
            <a:bevelT/>
          </a:sp3d>
        </p:spPr>
        <p:txBody>
          <a:bodyPr wrap="square" rtlCol="0">
            <a:spAutoFit/>
          </a:bodyPr>
          <a:lstStyle/>
          <a:p>
            <a:pPr marL="45720" indent="0" algn="ctr">
              <a:buNone/>
            </a:pPr>
            <a:r>
              <a:rPr lang="en-US" sz="3200" b="1" dirty="0">
                <a:solidFill>
                  <a:srgbClr val="FFC000"/>
                </a:solidFill>
                <a:latin typeface="Arial" panose="020B0604020202020204" pitchFamily="34" charset="0"/>
                <a:cs typeface="Arial" panose="020B0604020202020204" pitchFamily="34" charset="0"/>
              </a:rPr>
              <a:t>ICHRA Plans Are More Cost-Effective Than Group Health Insurance</a:t>
            </a:r>
          </a:p>
        </p:txBody>
      </p:sp>
    </p:spTree>
    <p:extLst>
      <p:ext uri="{BB962C8B-B14F-4D97-AF65-F5344CB8AC3E}">
        <p14:creationId xmlns:p14="http://schemas.microsoft.com/office/powerpoint/2010/main" val="303700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C65CD-FF42-BBFC-1A32-64481ABB8652}"/>
              </a:ext>
            </a:extLst>
          </p:cNvPr>
          <p:cNvSpPr txBox="1"/>
          <p:nvPr/>
        </p:nvSpPr>
        <p:spPr>
          <a:xfrm>
            <a:off x="971446" y="1527335"/>
            <a:ext cx="10249107" cy="4399218"/>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lIns="457200" tIns="182880" rIns="274320" bIns="457200" rtlCol="0">
            <a:spAutoFit/>
          </a:bodyPr>
          <a:lstStyle/>
          <a:p>
            <a:pPr marL="0" marR="0" algn="ctr" fontAlgn="base">
              <a:lnSpc>
                <a:spcPct val="107000"/>
              </a:lnSpc>
              <a:spcBef>
                <a:spcPts val="0"/>
              </a:spcBef>
              <a:spcAft>
                <a:spcPts val="800"/>
              </a:spcAft>
            </a:pPr>
            <a:r>
              <a:rPr lang="en-US" sz="3200" b="1" kern="0"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Employer </a:t>
            </a:r>
            <a:r>
              <a:rPr lang="en-US" sz="3200" b="1" kern="0"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Reimburses Employees for Individual Health insurance of their choosing</a:t>
            </a:r>
            <a:br>
              <a:rPr lang="en-US" sz="3200" b="1" kern="100" dirty="0">
                <a:solidFill>
                  <a:srgbClr val="000000"/>
                </a:solidFill>
                <a:latin typeface="+mj-lt"/>
                <a:ea typeface="Times New Roman" panose="02020603050405020304" pitchFamily="18" charset="0"/>
                <a:cs typeface="Times New Roman" panose="02020603050405020304" pitchFamily="18" charset="0"/>
              </a:rPr>
            </a:br>
            <a:endParaRPr lang="en-US" sz="3200" b="1" kern="100" dirty="0">
              <a:effectLst/>
              <a:latin typeface="+mj-lt"/>
              <a:ea typeface="Calibri" panose="020F0502020204030204" pitchFamily="34" charset="0"/>
              <a:cs typeface="Times New Roman" panose="02020603050405020304" pitchFamily="18" charset="0"/>
            </a:endParaRPr>
          </a:p>
          <a:p>
            <a:pPr marL="457200" marR="0" lvl="0" indent="-457200" fontAlgn="base">
              <a:lnSpc>
                <a:spcPct val="107000"/>
              </a:lnSpc>
              <a:spcBef>
                <a:spcPts val="0"/>
              </a:spcBef>
              <a:spcAft>
                <a:spcPts val="0"/>
              </a:spcAft>
              <a:buFont typeface="Arial" panose="020B0604020202020204" pitchFamily="34" charset="0"/>
              <a:buChar char="•"/>
              <a:tabLst>
                <a:tab pos="457200" algn="l"/>
              </a:tabLst>
            </a:pPr>
            <a:r>
              <a:rPr lang="en-US" sz="3200" b="1" kern="0" dirty="0">
                <a:solidFill>
                  <a:srgbClr val="000000"/>
                </a:solidFill>
                <a:latin typeface="Arial" panose="020B0604020202020204" pitchFamily="34" charset="0"/>
                <a:cs typeface="Arial" panose="020B0604020202020204" pitchFamily="34" charset="0"/>
              </a:rPr>
              <a:t>Tax free reimbursements to employees</a:t>
            </a:r>
            <a:br>
              <a:rPr lang="en-US" sz="3200" b="1" kern="0" dirty="0">
                <a:solidFill>
                  <a:srgbClr val="000000"/>
                </a:solidFill>
                <a:latin typeface="Arial" panose="020B0604020202020204" pitchFamily="34" charset="0"/>
                <a:cs typeface="Arial" panose="020B0604020202020204" pitchFamily="34" charset="0"/>
              </a:rPr>
            </a:br>
            <a:endParaRPr lang="en-US" sz="3200" b="1" kern="0" dirty="0">
              <a:solidFill>
                <a:srgbClr val="000000"/>
              </a:solidFill>
              <a:latin typeface="Arial" panose="020B0604020202020204" pitchFamily="34" charset="0"/>
              <a:cs typeface="Arial" panose="020B0604020202020204" pitchFamily="34" charset="0"/>
            </a:endParaRPr>
          </a:p>
          <a:p>
            <a:pPr marL="457200" marR="0" lvl="0" indent="-457200" fontAlgn="base">
              <a:lnSpc>
                <a:spcPct val="107000"/>
              </a:lnSpc>
              <a:spcBef>
                <a:spcPts val="0"/>
              </a:spcBef>
              <a:spcAft>
                <a:spcPts val="0"/>
              </a:spcAft>
              <a:buFont typeface="Arial" panose="020B0604020202020204" pitchFamily="34" charset="0"/>
              <a:buChar char="•"/>
              <a:tabLst>
                <a:tab pos="457200" algn="l"/>
              </a:tabLst>
            </a:pPr>
            <a:r>
              <a:rPr lang="en-US" sz="3200" b="1" kern="0" dirty="0">
                <a:latin typeface="Arial" panose="020B0604020202020204" pitchFamily="34" charset="0"/>
                <a:cs typeface="Arial" panose="020B0604020202020204" pitchFamily="34" charset="0"/>
              </a:rPr>
              <a:t>Business expense for the employer</a:t>
            </a:r>
            <a:endParaRPr 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C7B61B0-EB70-D895-DEC2-A3863F3ADBDB}"/>
              </a:ext>
            </a:extLst>
          </p:cNvPr>
          <p:cNvSpPr txBox="1"/>
          <p:nvPr/>
        </p:nvSpPr>
        <p:spPr>
          <a:xfrm>
            <a:off x="2925822" y="441045"/>
            <a:ext cx="6881529" cy="769441"/>
          </a:xfrm>
          <a:prstGeom prst="rect">
            <a:avLst/>
          </a:prstGeom>
          <a:solidFill>
            <a:srgbClr val="2E61A0"/>
          </a:solidFill>
          <a:scene3d>
            <a:camera prst="orthographicFront"/>
            <a:lightRig rig="threePt" dir="t"/>
          </a:scene3d>
          <a:sp3d>
            <a:bevelT/>
          </a:sp3d>
        </p:spPr>
        <p:txBody>
          <a:bodyPr wrap="square" rtlCol="0">
            <a:spAutoFit/>
          </a:bodyPr>
          <a:lstStyle/>
          <a:p>
            <a:pPr algn="ctr"/>
            <a:r>
              <a:rPr lang="en-US" sz="4400" b="1" dirty="0"/>
              <a:t> </a:t>
            </a:r>
            <a:r>
              <a:rPr lang="en-US" sz="4400" b="1" dirty="0">
                <a:solidFill>
                  <a:srgbClr val="FFC000"/>
                </a:solidFill>
                <a:latin typeface="Arial" panose="020B0604020202020204" pitchFamily="34" charset="0"/>
                <a:cs typeface="Arial" panose="020B0604020202020204" pitchFamily="34" charset="0"/>
              </a:rPr>
              <a:t>ICHRA Basics</a:t>
            </a:r>
          </a:p>
        </p:txBody>
      </p:sp>
    </p:spTree>
    <p:extLst>
      <p:ext uri="{BB962C8B-B14F-4D97-AF65-F5344CB8AC3E}">
        <p14:creationId xmlns:p14="http://schemas.microsoft.com/office/powerpoint/2010/main" val="3307430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2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A3BA9-6D02-4532-AB7C-88A97C6EE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8766F-4A4C-4A97-A586-D473DB738966}">
  <ds:schemaRefs>
    <ds:schemaRef ds:uri="71af3243-3dd4-4a8d-8c0d-dd76da1f02a5"/>
    <ds:schemaRef ds:uri="http://schemas.microsoft.com/office/2006/metadata/properties"/>
    <ds:schemaRef ds:uri="http://purl.org/dc/elements/1.1/"/>
    <ds:schemaRef ds:uri="http://purl.org/dc/terms/"/>
    <ds:schemaRef ds:uri="http://www.w3.org/XML/1998/namespace"/>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09D4EA3-187B-4130-8E4D-A4F81F9678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56160</TotalTime>
  <Words>1209</Words>
  <Application>Microsoft Office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Aptos Narrow</vt:lpstr>
      <vt:lpstr>Arial</vt:lpstr>
      <vt:lpstr>Arial Black</vt:lpstr>
      <vt:lpstr>Calibri</vt:lpstr>
      <vt:lpstr>Calibri Light</vt:lpstr>
      <vt:lpstr>Gotham Black</vt:lpstr>
      <vt:lpstr>Times New Roman</vt:lpstr>
      <vt:lpstr>Wingdings</vt:lpstr>
      <vt:lpstr>Retrospect</vt:lpstr>
      <vt:lpstr>1_Retrospect</vt:lpstr>
      <vt:lpstr>2_Retrospect</vt:lpstr>
      <vt:lpstr>Office Theme</vt:lpstr>
      <vt:lpstr>PowerPoint Presentation</vt:lpstr>
      <vt:lpstr>PowerPoint Presentation</vt:lpstr>
      <vt:lpstr>PowerPoint Presentation</vt:lpstr>
      <vt:lpstr>PowerPoint Presentation</vt:lpstr>
      <vt:lpstr>2021 Employee Benefits  Benchmark Report CBIZ Employee Benefits</vt:lpstr>
      <vt:lpstr>We have Solutions to the high cost of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Flex Choice Options</vt:lpstr>
      <vt:lpstr>PowerPoint Presentation</vt:lpstr>
      <vt:lpstr>PowerPoint Presentation</vt:lpstr>
      <vt:lpstr>PowerPoint Presentation</vt:lpstr>
      <vt:lpstr>NovaHealth 1000</vt:lpstr>
      <vt:lpstr>PowerPoint Presentation</vt:lpstr>
      <vt:lpstr>PowerPoint Presentation</vt:lpstr>
      <vt:lpstr>NovaHealth 2000</vt:lpstr>
      <vt:lpstr>NovaHealth 3000</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Roos</dc:creator>
  <cp:lastModifiedBy>Shaun Roos</cp:lastModifiedBy>
  <cp:revision>115</cp:revision>
  <cp:lastPrinted>2025-04-08T19:14:32Z</cp:lastPrinted>
  <dcterms:created xsi:type="dcterms:W3CDTF">2023-08-24T01:23:11Z</dcterms:created>
  <dcterms:modified xsi:type="dcterms:W3CDTF">2025-04-11T16:46:42Z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